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Open Sauce Bold" charset="1" panose="00000800000000000000"/>
      <p:regular r:id="rId16"/>
    </p:embeddedFont>
    <p:embeddedFont>
      <p:font typeface="Open Sauce Italics" charset="1" panose="00000500000000000000"/>
      <p:regular r:id="rId17"/>
    </p:embeddedFont>
    <p:embeddedFont>
      <p:font typeface="Open Sauce" charset="1" panose="00000500000000000000"/>
      <p:regular r:id="rId18"/>
    </p:embeddedFont>
    <p:embeddedFont>
      <p:font typeface="Canva Sans Bold" charset="1" panose="020B0803030501040103"/>
      <p:regular r:id="rId19"/>
    </p:embeddedFont>
    <p:embeddedFont>
      <p:font typeface="Canva Sans" charset="1" panose="020B0503030501040103"/>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png>
</file>

<file path=ppt/media/image14.png>
</file>

<file path=ppt/media/image15.png>
</file>

<file path=ppt/media/image16.svg>
</file>

<file path=ppt/media/image17.png>
</file>

<file path=ppt/media/image18.png>
</file>

<file path=ppt/media/image19.png>
</file>

<file path=ppt/media/image2.svg>
</file>

<file path=ppt/media/image20.png>
</file>

<file path=ppt/media/image21.svg>
</file>

<file path=ppt/media/image22.png>
</file>

<file path=ppt/media/image23.svg>
</file>

<file path=ppt/media/image24.png>
</file>

<file path=ppt/media/image25.svg>
</file>

<file path=ppt/media/image26.svg>
</file>

<file path=ppt/media/image27.png>
</file>

<file path=ppt/media/image28.jpeg>
</file>

<file path=ppt/media/image3.png>
</file>

<file path=ppt/media/image4.svg>
</file>

<file path=ppt/media/image5.png>
</file>

<file path=ppt/media/image6.svg>
</file>

<file path=ppt/media/image7.pn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https://github.com/pranav444444/Bank_Loan_Analysis_SQL_PowerBI_Project" TargetMode="External" Type="http://schemas.openxmlformats.org/officeDocument/2006/relationships/hyperlink"/><Relationship Id="rId9" Target="https://www.linkedin.com/in/pranav-patel-www22447630a/" TargetMode="External" Type="http://schemas.openxmlformats.org/officeDocument/2006/relationships/hyperlink"/></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2.png" Type="http://schemas.openxmlformats.org/officeDocument/2006/relationships/image"/><Relationship Id="rId11" Target="../media/image13.png" Type="http://schemas.openxmlformats.org/officeDocument/2006/relationships/image"/><Relationship Id="rId12" Target="../media/image14.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10.png" Type="http://schemas.openxmlformats.org/officeDocument/2006/relationships/image"/><Relationship Id="rId9" Target="../media/image11.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1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8.png" Type="http://schemas.openxmlformats.org/officeDocument/2006/relationships/image"/><Relationship Id="rId5" Target="../media/image1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4.png" Type="http://schemas.openxmlformats.org/officeDocument/2006/relationships/image"/><Relationship Id="rId11" Target="../media/image25.svg" Type="http://schemas.openxmlformats.org/officeDocument/2006/relationships/image"/><Relationship Id="rId12" Target="../media/image26.svg" Type="http://schemas.openxmlformats.org/officeDocument/2006/relationships/image"/><Relationship Id="rId13" Target="../media/image27.png" Type="http://schemas.openxmlformats.org/officeDocument/2006/relationships/image"/><Relationship Id="rId2" Target="../media/image20.png" Type="http://schemas.openxmlformats.org/officeDocument/2006/relationships/image"/><Relationship Id="rId3" Target="../media/image21.svg" Type="http://schemas.openxmlformats.org/officeDocument/2006/relationships/image"/><Relationship Id="rId4" Target="../media/image22.png" Type="http://schemas.openxmlformats.org/officeDocument/2006/relationships/image"/><Relationship Id="rId5" Target="../media/image23.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3.png" Type="http://schemas.openxmlformats.org/officeDocument/2006/relationships/image"/><Relationship Id="rId9" Target="../media/image4.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28.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3972F0"/>
        </a:solidFill>
      </p:bgPr>
    </p:bg>
    <p:spTree>
      <p:nvGrpSpPr>
        <p:cNvPr id="1" name=""/>
        <p:cNvGrpSpPr/>
        <p:nvPr/>
      </p:nvGrpSpPr>
      <p:grpSpPr>
        <a:xfrm>
          <a:off x="0" y="0"/>
          <a:ext cx="0" cy="0"/>
          <a:chOff x="0" y="0"/>
          <a:chExt cx="0" cy="0"/>
        </a:xfrm>
      </p:grpSpPr>
      <p:grpSp>
        <p:nvGrpSpPr>
          <p:cNvPr name="Group 2" id="2"/>
          <p:cNvGrpSpPr/>
          <p:nvPr/>
        </p:nvGrpSpPr>
        <p:grpSpPr>
          <a:xfrm rot="0">
            <a:off x="0" y="-1396453"/>
            <a:ext cx="18288000" cy="11083773"/>
            <a:chOff x="0" y="0"/>
            <a:chExt cx="4816593" cy="2919183"/>
          </a:xfrm>
        </p:grpSpPr>
        <p:sp>
          <p:nvSpPr>
            <p:cNvPr name="Freeform 3" id="3"/>
            <p:cNvSpPr/>
            <p:nvPr/>
          </p:nvSpPr>
          <p:spPr>
            <a:xfrm flipH="false" flipV="false" rot="0">
              <a:off x="0" y="0"/>
              <a:ext cx="4816592" cy="2919183"/>
            </a:xfrm>
            <a:custGeom>
              <a:avLst/>
              <a:gdLst/>
              <a:ahLst/>
              <a:cxnLst/>
              <a:rect r="r" b="b" t="t" l="l"/>
              <a:pathLst>
                <a:path h="2919183" w="4816592">
                  <a:moveTo>
                    <a:pt x="21590" y="0"/>
                  </a:moveTo>
                  <a:lnTo>
                    <a:pt x="4795002" y="0"/>
                  </a:lnTo>
                  <a:cubicBezTo>
                    <a:pt x="4800728" y="0"/>
                    <a:pt x="4806220" y="2275"/>
                    <a:pt x="4810269" y="6324"/>
                  </a:cubicBezTo>
                  <a:cubicBezTo>
                    <a:pt x="4814318" y="10372"/>
                    <a:pt x="4816592" y="15864"/>
                    <a:pt x="4816592" y="21590"/>
                  </a:cubicBezTo>
                  <a:lnTo>
                    <a:pt x="4816592" y="2897593"/>
                  </a:lnTo>
                  <a:cubicBezTo>
                    <a:pt x="4816592" y="2909517"/>
                    <a:pt x="4806926" y="2919183"/>
                    <a:pt x="4795002" y="2919183"/>
                  </a:cubicBezTo>
                  <a:lnTo>
                    <a:pt x="21590" y="2919183"/>
                  </a:lnTo>
                  <a:cubicBezTo>
                    <a:pt x="15864" y="2919183"/>
                    <a:pt x="10372" y="2916908"/>
                    <a:pt x="6324" y="2912859"/>
                  </a:cubicBezTo>
                  <a:cubicBezTo>
                    <a:pt x="2275" y="2908811"/>
                    <a:pt x="0" y="2903319"/>
                    <a:pt x="0" y="2897593"/>
                  </a:cubicBezTo>
                  <a:lnTo>
                    <a:pt x="0" y="21590"/>
                  </a:lnTo>
                  <a:cubicBezTo>
                    <a:pt x="0" y="9666"/>
                    <a:pt x="9666" y="0"/>
                    <a:pt x="21590" y="0"/>
                  </a:cubicBezTo>
                  <a:close/>
                </a:path>
              </a:pathLst>
            </a:custGeom>
            <a:solidFill>
              <a:srgbClr val="FFFFFF"/>
            </a:solidFill>
          </p:spPr>
        </p:sp>
        <p:sp>
          <p:nvSpPr>
            <p:cNvPr name="TextBox 4" id="4"/>
            <p:cNvSpPr txBox="true"/>
            <p:nvPr/>
          </p:nvSpPr>
          <p:spPr>
            <a:xfrm>
              <a:off x="0" y="-38100"/>
              <a:ext cx="4816593" cy="2957283"/>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9996199" y="-7188235"/>
            <a:ext cx="9529995" cy="9529995"/>
          </a:xfrm>
          <a:custGeom>
            <a:avLst/>
            <a:gdLst/>
            <a:ahLst/>
            <a:cxnLst/>
            <a:rect r="r" b="b" t="t" l="l"/>
            <a:pathLst>
              <a:path h="9529995" w="9529995">
                <a:moveTo>
                  <a:pt x="0" y="0"/>
                </a:moveTo>
                <a:lnTo>
                  <a:pt x="9529995" y="0"/>
                </a:lnTo>
                <a:lnTo>
                  <a:pt x="9529995" y="9529995"/>
                </a:lnTo>
                <a:lnTo>
                  <a:pt x="0" y="9529995"/>
                </a:lnTo>
                <a:lnTo>
                  <a:pt x="0" y="0"/>
                </a:lnTo>
                <a:close/>
              </a:path>
            </a:pathLst>
          </a:custGeom>
          <a:blipFill>
            <a:blip r:embed="rId2">
              <a:alphaModFix amt="46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true" rot="0">
            <a:off x="-810926" y="7857092"/>
            <a:ext cx="9529995" cy="9529995"/>
          </a:xfrm>
          <a:custGeom>
            <a:avLst/>
            <a:gdLst/>
            <a:ahLst/>
            <a:cxnLst/>
            <a:rect r="r" b="b" t="t" l="l"/>
            <a:pathLst>
              <a:path h="9529995" w="9529995">
                <a:moveTo>
                  <a:pt x="0" y="9529995"/>
                </a:moveTo>
                <a:lnTo>
                  <a:pt x="9529996" y="9529995"/>
                </a:lnTo>
                <a:lnTo>
                  <a:pt x="9529996" y="0"/>
                </a:lnTo>
                <a:lnTo>
                  <a:pt x="0" y="0"/>
                </a:lnTo>
                <a:lnTo>
                  <a:pt x="0" y="9529995"/>
                </a:lnTo>
                <a:close/>
              </a:path>
            </a:pathLst>
          </a:custGeom>
          <a:blipFill>
            <a:blip r:embed="rId2">
              <a:alphaModFix amt="77000"/>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2150814" y="1730578"/>
            <a:ext cx="3412922" cy="3412922"/>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972F0">
                    <a:alpha val="100000"/>
                  </a:srgbClr>
                </a:gs>
                <a:gs pos="100000">
                  <a:srgbClr val="1CDAFF">
                    <a:alpha val="100000"/>
                  </a:srgbClr>
                </a:gs>
              </a:gsLst>
              <a:lin ang="5400000"/>
            </a:gradFill>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0">
            <a:off x="14761196" y="5757869"/>
            <a:ext cx="2498104" cy="2498104"/>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972F0">
                    <a:alpha val="100000"/>
                  </a:srgbClr>
                </a:gs>
                <a:gs pos="100000">
                  <a:srgbClr val="1CDAFF">
                    <a:alpha val="100000"/>
                  </a:srgbClr>
                </a:gs>
              </a:gsLst>
              <a:lin ang="5400000"/>
            </a:gra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3" id="13"/>
          <p:cNvGrpSpPr/>
          <p:nvPr/>
        </p:nvGrpSpPr>
        <p:grpSpPr>
          <a:xfrm rot="0">
            <a:off x="9612352" y="1730578"/>
            <a:ext cx="2785139" cy="2785139"/>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628650" cap="sq">
              <a:gradFill>
                <a:gsLst>
                  <a:gs pos="0">
                    <a:srgbClr val="3972F0">
                      <a:alpha val="100000"/>
                    </a:srgbClr>
                  </a:gs>
                  <a:gs pos="100000">
                    <a:srgbClr val="1CDAFF">
                      <a:alpha val="100000"/>
                    </a:srgbClr>
                  </a:gs>
                </a:gsLst>
                <a:lin ang="5400000"/>
              </a:gradFill>
              <a:prstDash val="solid"/>
              <a:miter/>
            </a:ln>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6" id="16"/>
          <p:cNvSpPr/>
          <p:nvPr/>
        </p:nvSpPr>
        <p:spPr>
          <a:xfrm flipH="false" flipV="false" rot="2599173">
            <a:off x="16119968" y="1707782"/>
            <a:ext cx="609542" cy="561922"/>
          </a:xfrm>
          <a:custGeom>
            <a:avLst/>
            <a:gdLst/>
            <a:ahLst/>
            <a:cxnLst/>
            <a:rect r="r" b="b" t="t" l="l"/>
            <a:pathLst>
              <a:path h="561922" w="609542">
                <a:moveTo>
                  <a:pt x="0" y="0"/>
                </a:moveTo>
                <a:lnTo>
                  <a:pt x="609542" y="0"/>
                </a:lnTo>
                <a:lnTo>
                  <a:pt x="609542" y="561922"/>
                </a:lnTo>
                <a:lnTo>
                  <a:pt x="0" y="561922"/>
                </a:lnTo>
                <a:lnTo>
                  <a:pt x="0" y="0"/>
                </a:lnTo>
                <a:close/>
              </a:path>
            </a:pathLst>
          </a:custGeom>
          <a:blipFill>
            <a:blip r:embed="rId4">
              <a:extLst>
                <a:ext uri="{96DAC541-7B7A-43D3-8B79-37D633B846F1}">
                  <asvg:svgBlip xmlns:asvg="http://schemas.microsoft.com/office/drawing/2016/SVG/main" r:embed="rId5"/>
                </a:ext>
              </a:extLst>
            </a:blip>
            <a:stretch>
              <a:fillRect l="-31484" t="-39236" r="-39297" b="-46019"/>
            </a:stretch>
          </a:blipFill>
        </p:spPr>
      </p:sp>
      <p:sp>
        <p:nvSpPr>
          <p:cNvPr name="Freeform 17" id="17"/>
          <p:cNvSpPr/>
          <p:nvPr/>
        </p:nvSpPr>
        <p:spPr>
          <a:xfrm flipH="false" flipV="false" rot="0">
            <a:off x="9510142" y="8167271"/>
            <a:ext cx="486056" cy="448083"/>
          </a:xfrm>
          <a:custGeom>
            <a:avLst/>
            <a:gdLst/>
            <a:ahLst/>
            <a:cxnLst/>
            <a:rect r="r" b="b" t="t" l="l"/>
            <a:pathLst>
              <a:path h="448083" w="486056">
                <a:moveTo>
                  <a:pt x="0" y="0"/>
                </a:moveTo>
                <a:lnTo>
                  <a:pt x="486057" y="0"/>
                </a:lnTo>
                <a:lnTo>
                  <a:pt x="486057" y="448084"/>
                </a:lnTo>
                <a:lnTo>
                  <a:pt x="0" y="448084"/>
                </a:lnTo>
                <a:lnTo>
                  <a:pt x="0" y="0"/>
                </a:lnTo>
                <a:close/>
              </a:path>
            </a:pathLst>
          </a:custGeom>
          <a:blipFill>
            <a:blip r:embed="rId4">
              <a:extLst>
                <a:ext uri="{96DAC541-7B7A-43D3-8B79-37D633B846F1}">
                  <asvg:svgBlip xmlns:asvg="http://schemas.microsoft.com/office/drawing/2016/SVG/main" r:embed="rId5"/>
                </a:ext>
              </a:extLst>
            </a:blip>
            <a:stretch>
              <a:fillRect l="-31484" t="-39236" r="-39297" b="-46019"/>
            </a:stretch>
          </a:blipFill>
        </p:spPr>
      </p:sp>
      <p:sp>
        <p:nvSpPr>
          <p:cNvPr name="Freeform 18" id="18"/>
          <p:cNvSpPr/>
          <p:nvPr/>
        </p:nvSpPr>
        <p:spPr>
          <a:xfrm flipH="false" flipV="false" rot="0">
            <a:off x="-1327786" y="8288732"/>
            <a:ext cx="1766866" cy="969568"/>
          </a:xfrm>
          <a:custGeom>
            <a:avLst/>
            <a:gdLst/>
            <a:ahLst/>
            <a:cxnLst/>
            <a:rect r="r" b="b" t="t" l="l"/>
            <a:pathLst>
              <a:path h="969568" w="1766866">
                <a:moveTo>
                  <a:pt x="0" y="0"/>
                </a:moveTo>
                <a:lnTo>
                  <a:pt x="1766866" y="0"/>
                </a:lnTo>
                <a:lnTo>
                  <a:pt x="1766866" y="969568"/>
                </a:lnTo>
                <a:lnTo>
                  <a:pt x="0" y="96956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9" id="19"/>
          <p:cNvSpPr/>
          <p:nvPr/>
        </p:nvSpPr>
        <p:spPr>
          <a:xfrm flipH="false" flipV="false" rot="0">
            <a:off x="17404567" y="3896607"/>
            <a:ext cx="1766866" cy="969568"/>
          </a:xfrm>
          <a:custGeom>
            <a:avLst/>
            <a:gdLst/>
            <a:ahLst/>
            <a:cxnLst/>
            <a:rect r="r" b="b" t="t" l="l"/>
            <a:pathLst>
              <a:path h="969568" w="1766866">
                <a:moveTo>
                  <a:pt x="0" y="0"/>
                </a:moveTo>
                <a:lnTo>
                  <a:pt x="1766866" y="0"/>
                </a:lnTo>
                <a:lnTo>
                  <a:pt x="1766866" y="969568"/>
                </a:lnTo>
                <a:lnTo>
                  <a:pt x="0" y="96956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20" id="20"/>
          <p:cNvGrpSpPr/>
          <p:nvPr/>
        </p:nvGrpSpPr>
        <p:grpSpPr>
          <a:xfrm rot="0">
            <a:off x="6552873" y="1269422"/>
            <a:ext cx="11505064" cy="6492590"/>
            <a:chOff x="0" y="0"/>
            <a:chExt cx="1782435" cy="1005872"/>
          </a:xfrm>
        </p:grpSpPr>
        <p:sp>
          <p:nvSpPr>
            <p:cNvPr name="Freeform 21" id="21"/>
            <p:cNvSpPr/>
            <p:nvPr/>
          </p:nvSpPr>
          <p:spPr>
            <a:xfrm flipH="false" flipV="false" rot="0">
              <a:off x="0" y="0"/>
              <a:ext cx="1782435" cy="1005872"/>
            </a:xfrm>
            <a:custGeom>
              <a:avLst/>
              <a:gdLst/>
              <a:ahLst/>
              <a:cxnLst/>
              <a:rect r="r" b="b" t="t" l="l"/>
              <a:pathLst>
                <a:path h="1005872" w="1782435">
                  <a:moveTo>
                    <a:pt x="15477" y="0"/>
                  </a:moveTo>
                  <a:lnTo>
                    <a:pt x="1766958" y="0"/>
                  </a:lnTo>
                  <a:cubicBezTo>
                    <a:pt x="1775506" y="0"/>
                    <a:pt x="1782435" y="6929"/>
                    <a:pt x="1782435" y="15477"/>
                  </a:cubicBezTo>
                  <a:lnTo>
                    <a:pt x="1782435" y="990395"/>
                  </a:lnTo>
                  <a:cubicBezTo>
                    <a:pt x="1782435" y="994500"/>
                    <a:pt x="1780805" y="998437"/>
                    <a:pt x="1777902" y="1001339"/>
                  </a:cubicBezTo>
                  <a:cubicBezTo>
                    <a:pt x="1775000" y="1004242"/>
                    <a:pt x="1771063" y="1005872"/>
                    <a:pt x="1766958" y="1005872"/>
                  </a:cubicBezTo>
                  <a:lnTo>
                    <a:pt x="15477" y="1005872"/>
                  </a:lnTo>
                  <a:cubicBezTo>
                    <a:pt x="6929" y="1005872"/>
                    <a:pt x="0" y="998943"/>
                    <a:pt x="0" y="990395"/>
                  </a:cubicBezTo>
                  <a:lnTo>
                    <a:pt x="0" y="15477"/>
                  </a:lnTo>
                  <a:cubicBezTo>
                    <a:pt x="0" y="11372"/>
                    <a:pt x="1631" y="7436"/>
                    <a:pt x="4533" y="4533"/>
                  </a:cubicBezTo>
                  <a:cubicBezTo>
                    <a:pt x="7436" y="1631"/>
                    <a:pt x="11372" y="0"/>
                    <a:pt x="15477" y="0"/>
                  </a:cubicBezTo>
                  <a:close/>
                </a:path>
              </a:pathLst>
            </a:custGeom>
            <a:blipFill>
              <a:blip r:embed="rId8"/>
              <a:stretch>
                <a:fillRect l="-725" t="0" r="-725" b="0"/>
              </a:stretch>
            </a:blipFill>
          </p:spPr>
        </p:sp>
      </p:grpSp>
      <p:sp>
        <p:nvSpPr>
          <p:cNvPr name="TextBox 22" id="22"/>
          <p:cNvSpPr txBox="true"/>
          <p:nvPr/>
        </p:nvSpPr>
        <p:spPr>
          <a:xfrm rot="0">
            <a:off x="-444353" y="1107497"/>
            <a:ext cx="7248745" cy="2903239"/>
          </a:xfrm>
          <a:prstGeom prst="rect">
            <a:avLst/>
          </a:prstGeom>
        </p:spPr>
        <p:txBody>
          <a:bodyPr anchor="t" rtlCol="false" tIns="0" lIns="0" bIns="0" rIns="0">
            <a:spAutoFit/>
          </a:bodyPr>
          <a:lstStyle/>
          <a:p>
            <a:pPr algn="ctr">
              <a:lnSpc>
                <a:spcPts val="11653"/>
              </a:lnSpc>
            </a:pPr>
            <a:r>
              <a:rPr lang="en-US" b="true" sz="8324" spc="-582">
                <a:solidFill>
                  <a:srgbClr val="000000"/>
                </a:solidFill>
                <a:latin typeface="Open Sauce Bold"/>
                <a:ea typeface="Open Sauce Bold"/>
                <a:cs typeface="Open Sauce Bold"/>
                <a:sym typeface="Open Sauce Bold"/>
              </a:rPr>
              <a:t>Bank Loan Performance</a:t>
            </a:r>
          </a:p>
        </p:txBody>
      </p:sp>
      <p:sp>
        <p:nvSpPr>
          <p:cNvPr name="TextBox 23" id="23"/>
          <p:cNvSpPr txBox="true"/>
          <p:nvPr/>
        </p:nvSpPr>
        <p:spPr>
          <a:xfrm rot="0">
            <a:off x="220183" y="4832798"/>
            <a:ext cx="5919675" cy="1659642"/>
          </a:xfrm>
          <a:prstGeom prst="rect">
            <a:avLst/>
          </a:prstGeom>
        </p:spPr>
        <p:txBody>
          <a:bodyPr anchor="t" rtlCol="false" tIns="0" lIns="0" bIns="0" rIns="0">
            <a:spAutoFit/>
          </a:bodyPr>
          <a:lstStyle/>
          <a:p>
            <a:pPr algn="l">
              <a:lnSpc>
                <a:spcPts val="13523"/>
              </a:lnSpc>
            </a:pPr>
            <a:r>
              <a:rPr lang="en-US" sz="9659" spc="-676" b="true">
                <a:solidFill>
                  <a:srgbClr val="3972F0"/>
                </a:solidFill>
                <a:latin typeface="Open Sauce Bold"/>
                <a:ea typeface="Open Sauce Bold"/>
                <a:cs typeface="Open Sauce Bold"/>
                <a:sym typeface="Open Sauce Bold"/>
              </a:rPr>
              <a:t>Dashboard</a:t>
            </a:r>
          </a:p>
        </p:txBody>
      </p:sp>
      <p:sp>
        <p:nvSpPr>
          <p:cNvPr name="TextBox 24" id="24"/>
          <p:cNvSpPr txBox="true"/>
          <p:nvPr/>
        </p:nvSpPr>
        <p:spPr>
          <a:xfrm rot="0">
            <a:off x="638862" y="7663135"/>
            <a:ext cx="9357336" cy="2050435"/>
          </a:xfrm>
          <a:prstGeom prst="rect">
            <a:avLst/>
          </a:prstGeom>
        </p:spPr>
        <p:txBody>
          <a:bodyPr anchor="t" rtlCol="false" tIns="0" lIns="0" bIns="0" rIns="0">
            <a:spAutoFit/>
          </a:bodyPr>
          <a:lstStyle/>
          <a:p>
            <a:pPr algn="l">
              <a:lnSpc>
                <a:spcPts val="4058"/>
              </a:lnSpc>
            </a:pPr>
            <a:r>
              <a:rPr lang="en-US" sz="2899" i="true">
                <a:solidFill>
                  <a:srgbClr val="707070"/>
                </a:solidFill>
                <a:latin typeface="Open Sauce Italics"/>
                <a:ea typeface="Open Sauce Italics"/>
                <a:cs typeface="Open Sauce Italics"/>
                <a:sym typeface="Open Sauce Italics"/>
              </a:rPr>
              <a:t>Created by </a:t>
            </a:r>
          </a:p>
          <a:p>
            <a:pPr algn="l">
              <a:lnSpc>
                <a:spcPts val="4058"/>
              </a:lnSpc>
            </a:pPr>
            <a:r>
              <a:rPr lang="en-US" sz="2899" i="true">
                <a:solidFill>
                  <a:srgbClr val="707070"/>
                </a:solidFill>
                <a:latin typeface="Open Sauce Italics"/>
                <a:ea typeface="Open Sauce Italics"/>
                <a:cs typeface="Open Sauce Italics"/>
                <a:sym typeface="Open Sauce Italics"/>
              </a:rPr>
              <a:t>Pranav Mukeshkumar Patel</a:t>
            </a:r>
          </a:p>
          <a:p>
            <a:pPr algn="l">
              <a:lnSpc>
                <a:spcPts val="4058"/>
              </a:lnSpc>
            </a:pPr>
            <a:r>
              <a:rPr lang="en-US" sz="2899" i="true">
                <a:solidFill>
                  <a:srgbClr val="707070"/>
                </a:solidFill>
                <a:latin typeface="Open Sauce Italics"/>
                <a:ea typeface="Open Sauce Italics"/>
                <a:cs typeface="Open Sauce Italics"/>
                <a:sym typeface="Open Sauce Italics"/>
              </a:rPr>
              <a:t>An end-to-end analysis using SQL and Power BI</a:t>
            </a:r>
          </a:p>
          <a:p>
            <a:pPr algn="l">
              <a:lnSpc>
                <a:spcPts val="4058"/>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455734" y="4122096"/>
            <a:ext cx="2395329" cy="2395329"/>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628650" cap="sq">
              <a:gradFill>
                <a:gsLst>
                  <a:gs pos="0">
                    <a:srgbClr val="3972F0">
                      <a:alpha val="100000"/>
                    </a:srgbClr>
                  </a:gs>
                  <a:gs pos="100000">
                    <a:srgbClr val="1CDAFF">
                      <a:alpha val="100000"/>
                    </a:srgbClr>
                  </a:gs>
                </a:gsLst>
                <a:lin ang="5400000"/>
              </a:gradFill>
              <a:prstDash val="solid"/>
              <a:miter/>
            </a:ln>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0" y="5511876"/>
            <a:ext cx="18288000" cy="6015803"/>
            <a:chOff x="0" y="0"/>
            <a:chExt cx="4816593" cy="1584409"/>
          </a:xfrm>
        </p:grpSpPr>
        <p:sp>
          <p:nvSpPr>
            <p:cNvPr name="Freeform 6" id="6"/>
            <p:cNvSpPr/>
            <p:nvPr/>
          </p:nvSpPr>
          <p:spPr>
            <a:xfrm flipH="false" flipV="false" rot="0">
              <a:off x="0" y="0"/>
              <a:ext cx="4816592" cy="1584409"/>
            </a:xfrm>
            <a:custGeom>
              <a:avLst/>
              <a:gdLst/>
              <a:ahLst/>
              <a:cxnLst/>
              <a:rect r="r" b="b" t="t" l="l"/>
              <a:pathLst>
                <a:path h="1584409" w="4816592">
                  <a:moveTo>
                    <a:pt x="21590" y="0"/>
                  </a:moveTo>
                  <a:lnTo>
                    <a:pt x="4795002" y="0"/>
                  </a:lnTo>
                  <a:cubicBezTo>
                    <a:pt x="4800728" y="0"/>
                    <a:pt x="4806220" y="2275"/>
                    <a:pt x="4810269" y="6324"/>
                  </a:cubicBezTo>
                  <a:cubicBezTo>
                    <a:pt x="4814318" y="10372"/>
                    <a:pt x="4816592" y="15864"/>
                    <a:pt x="4816592" y="21590"/>
                  </a:cubicBezTo>
                  <a:lnTo>
                    <a:pt x="4816592" y="1562819"/>
                  </a:lnTo>
                  <a:cubicBezTo>
                    <a:pt x="4816592" y="1568545"/>
                    <a:pt x="4814318" y="1574036"/>
                    <a:pt x="4810269" y="1578085"/>
                  </a:cubicBezTo>
                  <a:cubicBezTo>
                    <a:pt x="4806220" y="1582134"/>
                    <a:pt x="4800728" y="1584409"/>
                    <a:pt x="4795002" y="1584409"/>
                  </a:cubicBezTo>
                  <a:lnTo>
                    <a:pt x="21590" y="1584409"/>
                  </a:lnTo>
                  <a:cubicBezTo>
                    <a:pt x="9666" y="1584409"/>
                    <a:pt x="0" y="1574743"/>
                    <a:pt x="0" y="1562819"/>
                  </a:cubicBezTo>
                  <a:lnTo>
                    <a:pt x="0" y="21590"/>
                  </a:lnTo>
                  <a:cubicBezTo>
                    <a:pt x="0" y="9666"/>
                    <a:pt x="9666" y="0"/>
                    <a:pt x="21590" y="0"/>
                  </a:cubicBezTo>
                  <a:close/>
                </a:path>
              </a:pathLst>
            </a:custGeom>
            <a:solidFill>
              <a:srgbClr val="3972F0"/>
            </a:solidFill>
          </p:spPr>
        </p:sp>
        <p:sp>
          <p:nvSpPr>
            <p:cNvPr name="TextBox 7" id="7"/>
            <p:cNvSpPr txBox="true"/>
            <p:nvPr/>
          </p:nvSpPr>
          <p:spPr>
            <a:xfrm>
              <a:off x="0" y="-38100"/>
              <a:ext cx="4816593" cy="1622509"/>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4764998" y="5511876"/>
            <a:ext cx="9529995" cy="9529995"/>
          </a:xfrm>
          <a:custGeom>
            <a:avLst/>
            <a:gdLst/>
            <a:ahLst/>
            <a:cxnLst/>
            <a:rect r="r" b="b" t="t" l="l"/>
            <a:pathLst>
              <a:path h="9529995" w="9529995">
                <a:moveTo>
                  <a:pt x="0" y="0"/>
                </a:moveTo>
                <a:lnTo>
                  <a:pt x="9529996" y="0"/>
                </a:lnTo>
                <a:lnTo>
                  <a:pt x="9529996" y="9529996"/>
                </a:lnTo>
                <a:lnTo>
                  <a:pt x="0" y="9529996"/>
                </a:lnTo>
                <a:lnTo>
                  <a:pt x="0" y="0"/>
                </a:lnTo>
                <a:close/>
              </a:path>
            </a:pathLst>
          </a:custGeom>
          <a:blipFill>
            <a:blip r:embed="rId2">
              <a:alphaModFix amt="46000"/>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6094119" y="-7263081"/>
            <a:ext cx="9529995" cy="9529995"/>
          </a:xfrm>
          <a:custGeom>
            <a:avLst/>
            <a:gdLst/>
            <a:ahLst/>
            <a:cxnLst/>
            <a:rect r="r" b="b" t="t" l="l"/>
            <a:pathLst>
              <a:path h="9529995" w="9529995">
                <a:moveTo>
                  <a:pt x="0" y="0"/>
                </a:moveTo>
                <a:lnTo>
                  <a:pt x="9529996" y="0"/>
                </a:lnTo>
                <a:lnTo>
                  <a:pt x="9529996" y="9529995"/>
                </a:lnTo>
                <a:lnTo>
                  <a:pt x="0" y="9529995"/>
                </a:lnTo>
                <a:lnTo>
                  <a:pt x="0" y="0"/>
                </a:lnTo>
                <a:close/>
              </a:path>
            </a:pathLst>
          </a:custGeom>
          <a:blipFill>
            <a:blip r:embed="rId2">
              <a:alphaModFix amt="46000"/>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168881" y="2131123"/>
            <a:ext cx="1766866" cy="969568"/>
          </a:xfrm>
          <a:custGeom>
            <a:avLst/>
            <a:gdLst/>
            <a:ahLst/>
            <a:cxnLst/>
            <a:rect r="r" b="b" t="t" l="l"/>
            <a:pathLst>
              <a:path h="969568" w="1766866">
                <a:moveTo>
                  <a:pt x="0" y="0"/>
                </a:moveTo>
                <a:lnTo>
                  <a:pt x="1766867" y="0"/>
                </a:lnTo>
                <a:lnTo>
                  <a:pt x="1766867" y="969568"/>
                </a:lnTo>
                <a:lnTo>
                  <a:pt x="0" y="96956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false" rot="0">
            <a:off x="16937137" y="3637312"/>
            <a:ext cx="1766866" cy="969568"/>
          </a:xfrm>
          <a:custGeom>
            <a:avLst/>
            <a:gdLst/>
            <a:ahLst/>
            <a:cxnLst/>
            <a:rect r="r" b="b" t="t" l="l"/>
            <a:pathLst>
              <a:path h="969568" w="1766866">
                <a:moveTo>
                  <a:pt x="0" y="0"/>
                </a:moveTo>
                <a:lnTo>
                  <a:pt x="1766866" y="0"/>
                </a:lnTo>
                <a:lnTo>
                  <a:pt x="1766866" y="969568"/>
                </a:lnTo>
                <a:lnTo>
                  <a:pt x="0" y="96956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2" id="12"/>
          <p:cNvGrpSpPr/>
          <p:nvPr/>
        </p:nvGrpSpPr>
        <p:grpSpPr>
          <a:xfrm rot="0">
            <a:off x="16128024" y="8110547"/>
            <a:ext cx="1692546" cy="1692546"/>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972F0">
                    <a:alpha val="100000"/>
                  </a:srgbClr>
                </a:gs>
                <a:gs pos="100000">
                  <a:srgbClr val="1CDAFF">
                    <a:alpha val="100000"/>
                  </a:srgbClr>
                </a:gs>
              </a:gsLst>
              <a:lin ang="5400000"/>
            </a:gra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5" id="15"/>
          <p:cNvSpPr/>
          <p:nvPr/>
        </p:nvSpPr>
        <p:spPr>
          <a:xfrm flipH="false" flipV="false" rot="2599173">
            <a:off x="15766333" y="3529757"/>
            <a:ext cx="723382" cy="666868"/>
          </a:xfrm>
          <a:custGeom>
            <a:avLst/>
            <a:gdLst/>
            <a:ahLst/>
            <a:cxnLst/>
            <a:rect r="r" b="b" t="t" l="l"/>
            <a:pathLst>
              <a:path h="666868" w="723382">
                <a:moveTo>
                  <a:pt x="0" y="0"/>
                </a:moveTo>
                <a:lnTo>
                  <a:pt x="723382" y="0"/>
                </a:lnTo>
                <a:lnTo>
                  <a:pt x="723382" y="666868"/>
                </a:lnTo>
                <a:lnTo>
                  <a:pt x="0" y="666868"/>
                </a:lnTo>
                <a:lnTo>
                  <a:pt x="0" y="0"/>
                </a:lnTo>
                <a:close/>
              </a:path>
            </a:pathLst>
          </a:custGeom>
          <a:blipFill>
            <a:blip r:embed="rId6">
              <a:extLst>
                <a:ext uri="{96DAC541-7B7A-43D3-8B79-37D633B846F1}">
                  <asvg:svgBlip xmlns:asvg="http://schemas.microsoft.com/office/drawing/2016/SVG/main" r:embed="rId7"/>
                </a:ext>
              </a:extLst>
            </a:blip>
            <a:stretch>
              <a:fillRect l="-31484" t="-39236" r="-39297" b="-46019"/>
            </a:stretch>
          </a:blipFill>
        </p:spPr>
      </p:sp>
      <p:sp>
        <p:nvSpPr>
          <p:cNvPr name="TextBox 16" id="16"/>
          <p:cNvSpPr txBox="true"/>
          <p:nvPr/>
        </p:nvSpPr>
        <p:spPr>
          <a:xfrm rot="0">
            <a:off x="2167271" y="1531296"/>
            <a:ext cx="10834600" cy="2299984"/>
          </a:xfrm>
          <a:prstGeom prst="rect">
            <a:avLst/>
          </a:prstGeom>
        </p:spPr>
        <p:txBody>
          <a:bodyPr anchor="t" rtlCol="false" tIns="0" lIns="0" bIns="0" rIns="0">
            <a:spAutoFit/>
          </a:bodyPr>
          <a:lstStyle/>
          <a:p>
            <a:pPr algn="l">
              <a:lnSpc>
                <a:spcPts val="18863"/>
              </a:lnSpc>
            </a:pPr>
            <a:r>
              <a:rPr lang="en-US" sz="13474" spc="-943" b="true">
                <a:solidFill>
                  <a:srgbClr val="000000"/>
                </a:solidFill>
                <a:latin typeface="Open Sauce Bold"/>
                <a:ea typeface="Open Sauce Bold"/>
                <a:cs typeface="Open Sauce Bold"/>
                <a:sym typeface="Open Sauce Bold"/>
              </a:rPr>
              <a:t>Thank You</a:t>
            </a:r>
          </a:p>
        </p:txBody>
      </p:sp>
      <p:sp>
        <p:nvSpPr>
          <p:cNvPr name="TextBox 17" id="17"/>
          <p:cNvSpPr txBox="true"/>
          <p:nvPr/>
        </p:nvSpPr>
        <p:spPr>
          <a:xfrm rot="0">
            <a:off x="1818798" y="6008988"/>
            <a:ext cx="9557346" cy="537845"/>
          </a:xfrm>
          <a:prstGeom prst="rect">
            <a:avLst/>
          </a:prstGeom>
        </p:spPr>
        <p:txBody>
          <a:bodyPr anchor="t" rtlCol="false" tIns="0" lIns="0" bIns="0" rIns="0">
            <a:spAutoFit/>
          </a:bodyPr>
          <a:lstStyle/>
          <a:p>
            <a:pPr algn="l">
              <a:lnSpc>
                <a:spcPts val="4480"/>
              </a:lnSpc>
            </a:pPr>
            <a:r>
              <a:rPr lang="en-US" sz="3200">
                <a:solidFill>
                  <a:srgbClr val="FFFFFF"/>
                </a:solidFill>
                <a:latin typeface="Open Sauce"/>
                <a:ea typeface="Open Sauce"/>
                <a:cs typeface="Open Sauce"/>
                <a:sym typeface="Open Sauce"/>
              </a:rPr>
              <a:t>Questions?</a:t>
            </a:r>
          </a:p>
        </p:txBody>
      </p:sp>
      <p:sp>
        <p:nvSpPr>
          <p:cNvPr name="TextBox 18" id="18"/>
          <p:cNvSpPr txBox="true"/>
          <p:nvPr/>
        </p:nvSpPr>
        <p:spPr>
          <a:xfrm rot="0">
            <a:off x="1818798" y="8462628"/>
            <a:ext cx="9557346" cy="1099820"/>
          </a:xfrm>
          <a:prstGeom prst="rect">
            <a:avLst/>
          </a:prstGeom>
        </p:spPr>
        <p:txBody>
          <a:bodyPr anchor="t" rtlCol="false" tIns="0" lIns="0" bIns="0" rIns="0">
            <a:spAutoFit/>
          </a:bodyPr>
          <a:lstStyle/>
          <a:p>
            <a:pPr algn="l">
              <a:lnSpc>
                <a:spcPts val="4480"/>
              </a:lnSpc>
            </a:pPr>
            <a:r>
              <a:rPr lang="en-US" sz="3200" u="sng">
                <a:solidFill>
                  <a:srgbClr val="FFFFFF"/>
                </a:solidFill>
                <a:latin typeface="Open Sauce"/>
                <a:ea typeface="Open Sauce"/>
                <a:cs typeface="Open Sauce"/>
                <a:sym typeface="Open Sauce"/>
                <a:hlinkClick r:id="rId8" tooltip="https://github.com/pranav444444/Bank_Loan_Analysis_SQL_PowerBI_Project"/>
              </a:rPr>
              <a:t>https://github.com/pranav444444/Bank_Loan_Analysis_SQL_PowerBI_Project</a:t>
            </a:r>
          </a:p>
        </p:txBody>
      </p:sp>
      <p:sp>
        <p:nvSpPr>
          <p:cNvPr name="TextBox 19" id="19"/>
          <p:cNvSpPr txBox="true"/>
          <p:nvPr/>
        </p:nvSpPr>
        <p:spPr>
          <a:xfrm rot="0">
            <a:off x="1898388" y="7115810"/>
            <a:ext cx="9557346" cy="1099820"/>
          </a:xfrm>
          <a:prstGeom prst="rect">
            <a:avLst/>
          </a:prstGeom>
        </p:spPr>
        <p:txBody>
          <a:bodyPr anchor="t" rtlCol="false" tIns="0" lIns="0" bIns="0" rIns="0">
            <a:spAutoFit/>
          </a:bodyPr>
          <a:lstStyle/>
          <a:p>
            <a:pPr algn="l">
              <a:lnSpc>
                <a:spcPts val="4480"/>
              </a:lnSpc>
            </a:pPr>
            <a:r>
              <a:rPr lang="en-US" sz="3200" u="sng">
                <a:solidFill>
                  <a:srgbClr val="FFFFFF"/>
                </a:solidFill>
                <a:latin typeface="Open Sauce"/>
                <a:ea typeface="Open Sauce"/>
                <a:cs typeface="Open Sauce"/>
                <a:sym typeface="Open Sauce"/>
                <a:hlinkClick r:id="rId9" tooltip="https://www.linkedin.com/in/pranav-patel-www22447630a/"/>
              </a:rPr>
              <a:t>https://www.linkedin.com/in/pranav-patel-www22447630a/</a:t>
            </a:r>
          </a:p>
        </p:txBody>
      </p:sp>
      <p:sp>
        <p:nvSpPr>
          <p:cNvPr name="TextBox 20" id="20"/>
          <p:cNvSpPr txBox="true"/>
          <p:nvPr/>
        </p:nvSpPr>
        <p:spPr>
          <a:xfrm rot="0">
            <a:off x="5293424" y="4045896"/>
            <a:ext cx="10834600" cy="762000"/>
          </a:xfrm>
          <a:prstGeom prst="rect">
            <a:avLst/>
          </a:prstGeom>
        </p:spPr>
        <p:txBody>
          <a:bodyPr anchor="t" rtlCol="false" tIns="0" lIns="0" bIns="0" rIns="0">
            <a:spAutoFit/>
          </a:bodyPr>
          <a:lstStyle/>
          <a:p>
            <a:pPr algn="l">
              <a:lnSpc>
                <a:spcPts val="6299"/>
              </a:lnSpc>
            </a:pPr>
            <a:r>
              <a:rPr lang="en-US" sz="4500" spc="-315" b="true">
                <a:solidFill>
                  <a:srgbClr val="3972F0"/>
                </a:solidFill>
                <a:latin typeface="Open Sauce Bold"/>
                <a:ea typeface="Open Sauce Bold"/>
                <a:cs typeface="Open Sauce Bold"/>
                <a:sym typeface="Open Sauce Bold"/>
              </a:rPr>
              <a:t>Created by : Pranav Patel</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224499" y="0"/>
            <a:ext cx="6858000" cy="10287000"/>
            <a:chOff x="0" y="0"/>
            <a:chExt cx="6350000" cy="9525000"/>
          </a:xfrm>
        </p:grpSpPr>
        <p:sp>
          <p:nvSpPr>
            <p:cNvPr name="Freeform 3" id="3"/>
            <p:cNvSpPr/>
            <p:nvPr/>
          </p:nvSpPr>
          <p:spPr>
            <a:xfrm flipH="false" flipV="false" rot="0">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2"/>
              <a:stretch>
                <a:fillRect l="-62570" t="0" r="-62570" b="0"/>
              </a:stretch>
            </a:blipFill>
          </p:spPr>
        </p:sp>
      </p:grpSp>
      <p:grpSp>
        <p:nvGrpSpPr>
          <p:cNvPr name="Group 4" id="4"/>
          <p:cNvGrpSpPr/>
          <p:nvPr/>
        </p:nvGrpSpPr>
        <p:grpSpPr>
          <a:xfrm rot="0">
            <a:off x="17645944" y="-1278586"/>
            <a:ext cx="3352813" cy="12844173"/>
            <a:chOff x="0" y="0"/>
            <a:chExt cx="883046" cy="3382827"/>
          </a:xfrm>
        </p:grpSpPr>
        <p:sp>
          <p:nvSpPr>
            <p:cNvPr name="Freeform 5" id="5"/>
            <p:cNvSpPr/>
            <p:nvPr/>
          </p:nvSpPr>
          <p:spPr>
            <a:xfrm flipH="false" flipV="false" rot="0">
              <a:off x="0" y="0"/>
              <a:ext cx="883046" cy="3382827"/>
            </a:xfrm>
            <a:custGeom>
              <a:avLst/>
              <a:gdLst/>
              <a:ahLst/>
              <a:cxnLst/>
              <a:rect r="r" b="b" t="t" l="l"/>
              <a:pathLst>
                <a:path h="3382827" w="883046">
                  <a:moveTo>
                    <a:pt x="117763" y="0"/>
                  </a:moveTo>
                  <a:lnTo>
                    <a:pt x="765282" y="0"/>
                  </a:lnTo>
                  <a:cubicBezTo>
                    <a:pt x="830321" y="0"/>
                    <a:pt x="883046" y="52724"/>
                    <a:pt x="883046" y="117763"/>
                  </a:cubicBezTo>
                  <a:lnTo>
                    <a:pt x="883046" y="3265064"/>
                  </a:lnTo>
                  <a:cubicBezTo>
                    <a:pt x="883046" y="3296297"/>
                    <a:pt x="870638" y="3326250"/>
                    <a:pt x="848554" y="3348335"/>
                  </a:cubicBezTo>
                  <a:cubicBezTo>
                    <a:pt x="826469" y="3370420"/>
                    <a:pt x="796515" y="3382827"/>
                    <a:pt x="765282" y="3382827"/>
                  </a:cubicBezTo>
                  <a:lnTo>
                    <a:pt x="117763" y="3382827"/>
                  </a:lnTo>
                  <a:cubicBezTo>
                    <a:pt x="52724" y="3382827"/>
                    <a:pt x="0" y="3330103"/>
                    <a:pt x="0" y="3265064"/>
                  </a:cubicBezTo>
                  <a:lnTo>
                    <a:pt x="0" y="117763"/>
                  </a:lnTo>
                  <a:cubicBezTo>
                    <a:pt x="0" y="52724"/>
                    <a:pt x="52724" y="0"/>
                    <a:pt x="117763" y="0"/>
                  </a:cubicBezTo>
                  <a:close/>
                </a:path>
              </a:pathLst>
            </a:custGeom>
            <a:solidFill>
              <a:srgbClr val="3972F0"/>
            </a:solidFill>
          </p:spPr>
        </p:sp>
        <p:sp>
          <p:nvSpPr>
            <p:cNvPr name="TextBox 6" id="6"/>
            <p:cNvSpPr txBox="true"/>
            <p:nvPr/>
          </p:nvSpPr>
          <p:spPr>
            <a:xfrm>
              <a:off x="0" y="-38100"/>
              <a:ext cx="883046" cy="3420927"/>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8235148" y="3083180"/>
            <a:ext cx="2138034" cy="2138034"/>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628650" cap="sq">
              <a:gradFill>
                <a:gsLst>
                  <a:gs pos="0">
                    <a:srgbClr val="3972F0">
                      <a:alpha val="100000"/>
                    </a:srgbClr>
                  </a:gs>
                  <a:gs pos="100000">
                    <a:srgbClr val="1CDAFF">
                      <a:alpha val="100000"/>
                    </a:srgbClr>
                  </a:gs>
                </a:gsLst>
                <a:lin ang="5400000"/>
              </a:gradFill>
              <a:prstDash val="solid"/>
              <a:miter/>
            </a:ln>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0">
            <a:off x="415143" y="2345989"/>
            <a:ext cx="9958038" cy="7262865"/>
            <a:chOff x="0" y="0"/>
            <a:chExt cx="2622693" cy="1912853"/>
          </a:xfrm>
        </p:grpSpPr>
        <p:sp>
          <p:nvSpPr>
            <p:cNvPr name="Freeform 11" id="11"/>
            <p:cNvSpPr/>
            <p:nvPr/>
          </p:nvSpPr>
          <p:spPr>
            <a:xfrm flipH="false" flipV="false" rot="0">
              <a:off x="0" y="0"/>
              <a:ext cx="2622693" cy="1912853"/>
            </a:xfrm>
            <a:custGeom>
              <a:avLst/>
              <a:gdLst/>
              <a:ahLst/>
              <a:cxnLst/>
              <a:rect r="r" b="b" t="t" l="l"/>
              <a:pathLst>
                <a:path h="1912853" w="2622693">
                  <a:moveTo>
                    <a:pt x="17104" y="0"/>
                  </a:moveTo>
                  <a:lnTo>
                    <a:pt x="2605589" y="0"/>
                  </a:lnTo>
                  <a:cubicBezTo>
                    <a:pt x="2610126" y="0"/>
                    <a:pt x="2614476" y="1802"/>
                    <a:pt x="2617684" y="5010"/>
                  </a:cubicBezTo>
                  <a:cubicBezTo>
                    <a:pt x="2620891" y="8217"/>
                    <a:pt x="2622693" y="12568"/>
                    <a:pt x="2622693" y="17104"/>
                  </a:cubicBezTo>
                  <a:lnTo>
                    <a:pt x="2622693" y="1895749"/>
                  </a:lnTo>
                  <a:cubicBezTo>
                    <a:pt x="2622693" y="1905196"/>
                    <a:pt x="2615036" y="1912853"/>
                    <a:pt x="2605589" y="1912853"/>
                  </a:cubicBezTo>
                  <a:lnTo>
                    <a:pt x="17104" y="1912853"/>
                  </a:lnTo>
                  <a:cubicBezTo>
                    <a:pt x="7658" y="1912853"/>
                    <a:pt x="0" y="1905196"/>
                    <a:pt x="0" y="1895749"/>
                  </a:cubicBezTo>
                  <a:lnTo>
                    <a:pt x="0" y="17104"/>
                  </a:lnTo>
                  <a:cubicBezTo>
                    <a:pt x="0" y="7658"/>
                    <a:pt x="7658" y="0"/>
                    <a:pt x="17104" y="0"/>
                  </a:cubicBezTo>
                  <a:close/>
                </a:path>
              </a:pathLst>
            </a:custGeom>
            <a:solidFill>
              <a:srgbClr val="F1F1F1"/>
            </a:solidFill>
          </p:spPr>
        </p:sp>
        <p:sp>
          <p:nvSpPr>
            <p:cNvPr name="TextBox 12" id="12"/>
            <p:cNvSpPr txBox="true"/>
            <p:nvPr/>
          </p:nvSpPr>
          <p:spPr>
            <a:xfrm>
              <a:off x="0" y="-38100"/>
              <a:ext cx="2622693" cy="1950953"/>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537594" y="109492"/>
            <a:ext cx="10686905" cy="1668276"/>
          </a:xfrm>
          <a:prstGeom prst="rect">
            <a:avLst/>
          </a:prstGeom>
        </p:spPr>
        <p:txBody>
          <a:bodyPr anchor="t" rtlCol="false" tIns="0" lIns="0" bIns="0" rIns="0">
            <a:spAutoFit/>
          </a:bodyPr>
          <a:lstStyle/>
          <a:p>
            <a:pPr algn="l">
              <a:lnSpc>
                <a:spcPts val="13731"/>
              </a:lnSpc>
            </a:pPr>
            <a:r>
              <a:rPr lang="en-US" sz="9808" spc="-686" b="true">
                <a:solidFill>
                  <a:srgbClr val="000000"/>
                </a:solidFill>
                <a:latin typeface="Open Sauce Bold"/>
                <a:ea typeface="Open Sauce Bold"/>
                <a:cs typeface="Open Sauce Bold"/>
                <a:sym typeface="Open Sauce Bold"/>
              </a:rPr>
              <a:t>Problem statement</a:t>
            </a:r>
          </a:p>
        </p:txBody>
      </p:sp>
      <p:sp>
        <p:nvSpPr>
          <p:cNvPr name="TextBox 14" id="14"/>
          <p:cNvSpPr txBox="true"/>
          <p:nvPr/>
        </p:nvSpPr>
        <p:spPr>
          <a:xfrm rot="0">
            <a:off x="788226" y="2810901"/>
            <a:ext cx="9211872" cy="6170295"/>
          </a:xfrm>
          <a:prstGeom prst="rect">
            <a:avLst/>
          </a:prstGeom>
        </p:spPr>
        <p:txBody>
          <a:bodyPr anchor="t" rtlCol="false" tIns="0" lIns="0" bIns="0" rIns="0">
            <a:spAutoFit/>
          </a:bodyPr>
          <a:lstStyle/>
          <a:p>
            <a:pPr algn="just">
              <a:lnSpc>
                <a:spcPts val="3780"/>
              </a:lnSpc>
            </a:pPr>
            <a:r>
              <a:rPr lang="en-US" sz="2700">
                <a:solidFill>
                  <a:srgbClr val="000000"/>
                </a:solidFill>
                <a:latin typeface="Open Sauce"/>
                <a:ea typeface="Open Sauce"/>
                <a:cs typeface="Open Sauce"/>
                <a:sym typeface="Open Sauce"/>
              </a:rPr>
              <a:t>Financial institutions require a clear and continuous understanding of their lending activities to monitor performance, mitigate financial risk, and make strategic decisions. However, raw loan data is often complex and voluminous, making it difficult for stakeholders to extract timely and meaningful insights. </a:t>
            </a:r>
          </a:p>
          <a:p>
            <a:pPr algn="just">
              <a:lnSpc>
                <a:spcPts val="3780"/>
              </a:lnSpc>
            </a:pPr>
          </a:p>
          <a:p>
            <a:pPr algn="just">
              <a:lnSpc>
                <a:spcPts val="3780"/>
              </a:lnSpc>
            </a:pPr>
            <a:r>
              <a:rPr lang="en-US" sz="2700">
                <a:solidFill>
                  <a:srgbClr val="000000"/>
                </a:solidFill>
                <a:latin typeface="Open Sauce"/>
                <a:ea typeface="Open Sauce"/>
                <a:cs typeface="Open Sauce"/>
                <a:sym typeface="Open Sauce"/>
              </a:rPr>
              <a:t>This project addresses this challenge by developing an interactive Power BI dashboard that transforms complex financial data into actionable intelligence for tracking key metrics, analyzing trends, and assessing loan portfolio health.</a:t>
            </a:r>
          </a:p>
          <a:p>
            <a:pPr algn="just">
              <a:lnSpc>
                <a:spcPts val="3780"/>
              </a:lnSpc>
            </a:pPr>
          </a:p>
        </p:txBody>
      </p:sp>
      <p:sp>
        <p:nvSpPr>
          <p:cNvPr name="Freeform 15" id="15"/>
          <p:cNvSpPr/>
          <p:nvPr/>
        </p:nvSpPr>
        <p:spPr>
          <a:xfrm flipH="false" flipV="false" rot="0">
            <a:off x="-296541" y="8571620"/>
            <a:ext cx="1766866" cy="969568"/>
          </a:xfrm>
          <a:custGeom>
            <a:avLst/>
            <a:gdLst/>
            <a:ahLst/>
            <a:cxnLst/>
            <a:rect r="r" b="b" t="t" l="l"/>
            <a:pathLst>
              <a:path h="969568" w="1766866">
                <a:moveTo>
                  <a:pt x="0" y="0"/>
                </a:moveTo>
                <a:lnTo>
                  <a:pt x="1766867" y="0"/>
                </a:lnTo>
                <a:lnTo>
                  <a:pt x="1766867" y="969568"/>
                </a:lnTo>
                <a:lnTo>
                  <a:pt x="0" y="96956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6" id="16"/>
          <p:cNvSpPr/>
          <p:nvPr/>
        </p:nvSpPr>
        <p:spPr>
          <a:xfrm flipH="false" flipV="false" rot="0">
            <a:off x="8915331" y="1034117"/>
            <a:ext cx="1766866" cy="969568"/>
          </a:xfrm>
          <a:custGeom>
            <a:avLst/>
            <a:gdLst/>
            <a:ahLst/>
            <a:cxnLst/>
            <a:rect r="r" b="b" t="t" l="l"/>
            <a:pathLst>
              <a:path h="969568" w="1766866">
                <a:moveTo>
                  <a:pt x="0" y="0"/>
                </a:moveTo>
                <a:lnTo>
                  <a:pt x="1766866" y="0"/>
                </a:lnTo>
                <a:lnTo>
                  <a:pt x="1766866" y="969568"/>
                </a:lnTo>
                <a:lnTo>
                  <a:pt x="0" y="96956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7" id="17"/>
          <p:cNvGrpSpPr/>
          <p:nvPr/>
        </p:nvGrpSpPr>
        <p:grpSpPr>
          <a:xfrm rot="0">
            <a:off x="-1086669" y="6262692"/>
            <a:ext cx="1673561" cy="1673561"/>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972F0">
                    <a:alpha val="100000"/>
                  </a:srgbClr>
                </a:gs>
                <a:gs pos="100000">
                  <a:srgbClr val="1CDAFF">
                    <a:alpha val="100000"/>
                  </a:srgbClr>
                </a:gs>
              </a:gsLst>
              <a:lin ang="5400000"/>
            </a:gra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20" id="20"/>
          <p:cNvGrpSpPr/>
          <p:nvPr/>
        </p:nvGrpSpPr>
        <p:grpSpPr>
          <a:xfrm rot="0">
            <a:off x="6955556" y="9608854"/>
            <a:ext cx="2843208" cy="2843208"/>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972F0">
                    <a:alpha val="100000"/>
                  </a:srgbClr>
                </a:gs>
                <a:gs pos="100000">
                  <a:srgbClr val="1CDAFF">
                    <a:alpha val="100000"/>
                  </a:srgbClr>
                </a:gs>
              </a:gsLst>
              <a:lin ang="5400000"/>
            </a:gradFill>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23" id="23"/>
          <p:cNvSpPr/>
          <p:nvPr/>
        </p:nvSpPr>
        <p:spPr>
          <a:xfrm flipH="false" flipV="false" rot="2599173">
            <a:off x="5895202" y="2126596"/>
            <a:ext cx="565249" cy="521089"/>
          </a:xfrm>
          <a:custGeom>
            <a:avLst/>
            <a:gdLst/>
            <a:ahLst/>
            <a:cxnLst/>
            <a:rect r="r" b="b" t="t" l="l"/>
            <a:pathLst>
              <a:path h="521089" w="565249">
                <a:moveTo>
                  <a:pt x="0" y="0"/>
                </a:moveTo>
                <a:lnTo>
                  <a:pt x="565249" y="0"/>
                </a:lnTo>
                <a:lnTo>
                  <a:pt x="565249" y="521089"/>
                </a:lnTo>
                <a:lnTo>
                  <a:pt x="0" y="521089"/>
                </a:lnTo>
                <a:lnTo>
                  <a:pt x="0" y="0"/>
                </a:lnTo>
                <a:close/>
              </a:path>
            </a:pathLst>
          </a:custGeom>
          <a:blipFill>
            <a:blip r:embed="rId5">
              <a:extLst>
                <a:ext uri="{96DAC541-7B7A-43D3-8B79-37D633B846F1}">
                  <asvg:svgBlip xmlns:asvg="http://schemas.microsoft.com/office/drawing/2016/SVG/main" r:embed="rId6"/>
                </a:ext>
              </a:extLst>
            </a:blip>
            <a:stretch>
              <a:fillRect l="-31484" t="-39236" r="-39297" b="-46019"/>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224499" y="0"/>
            <a:ext cx="6858000" cy="10287000"/>
            <a:chOff x="0" y="0"/>
            <a:chExt cx="6350000" cy="9525000"/>
          </a:xfrm>
        </p:grpSpPr>
        <p:sp>
          <p:nvSpPr>
            <p:cNvPr name="Freeform 3" id="3"/>
            <p:cNvSpPr/>
            <p:nvPr/>
          </p:nvSpPr>
          <p:spPr>
            <a:xfrm flipH="false" flipV="false" rot="0">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2"/>
              <a:stretch>
                <a:fillRect l="-62359" t="0" r="-62359" b="0"/>
              </a:stretch>
            </a:blipFill>
          </p:spPr>
        </p:sp>
      </p:grpSp>
      <p:grpSp>
        <p:nvGrpSpPr>
          <p:cNvPr name="Group 4" id="4"/>
          <p:cNvGrpSpPr/>
          <p:nvPr/>
        </p:nvGrpSpPr>
        <p:grpSpPr>
          <a:xfrm rot="0">
            <a:off x="17645944" y="-1278586"/>
            <a:ext cx="3352813" cy="12844173"/>
            <a:chOff x="0" y="0"/>
            <a:chExt cx="883046" cy="3382827"/>
          </a:xfrm>
        </p:grpSpPr>
        <p:sp>
          <p:nvSpPr>
            <p:cNvPr name="Freeform 5" id="5"/>
            <p:cNvSpPr/>
            <p:nvPr/>
          </p:nvSpPr>
          <p:spPr>
            <a:xfrm flipH="false" flipV="false" rot="0">
              <a:off x="0" y="0"/>
              <a:ext cx="883046" cy="3382827"/>
            </a:xfrm>
            <a:custGeom>
              <a:avLst/>
              <a:gdLst/>
              <a:ahLst/>
              <a:cxnLst/>
              <a:rect r="r" b="b" t="t" l="l"/>
              <a:pathLst>
                <a:path h="3382827" w="883046">
                  <a:moveTo>
                    <a:pt x="117763" y="0"/>
                  </a:moveTo>
                  <a:lnTo>
                    <a:pt x="765282" y="0"/>
                  </a:lnTo>
                  <a:cubicBezTo>
                    <a:pt x="830321" y="0"/>
                    <a:pt x="883046" y="52724"/>
                    <a:pt x="883046" y="117763"/>
                  </a:cubicBezTo>
                  <a:lnTo>
                    <a:pt x="883046" y="3265064"/>
                  </a:lnTo>
                  <a:cubicBezTo>
                    <a:pt x="883046" y="3296297"/>
                    <a:pt x="870638" y="3326250"/>
                    <a:pt x="848554" y="3348335"/>
                  </a:cubicBezTo>
                  <a:cubicBezTo>
                    <a:pt x="826469" y="3370420"/>
                    <a:pt x="796515" y="3382827"/>
                    <a:pt x="765282" y="3382827"/>
                  </a:cubicBezTo>
                  <a:lnTo>
                    <a:pt x="117763" y="3382827"/>
                  </a:lnTo>
                  <a:cubicBezTo>
                    <a:pt x="52724" y="3382827"/>
                    <a:pt x="0" y="3330103"/>
                    <a:pt x="0" y="3265064"/>
                  </a:cubicBezTo>
                  <a:lnTo>
                    <a:pt x="0" y="117763"/>
                  </a:lnTo>
                  <a:cubicBezTo>
                    <a:pt x="0" y="52724"/>
                    <a:pt x="52724" y="0"/>
                    <a:pt x="117763" y="0"/>
                  </a:cubicBezTo>
                  <a:close/>
                </a:path>
              </a:pathLst>
            </a:custGeom>
            <a:solidFill>
              <a:srgbClr val="3972F0"/>
            </a:solidFill>
          </p:spPr>
        </p:sp>
        <p:sp>
          <p:nvSpPr>
            <p:cNvPr name="TextBox 6" id="6"/>
            <p:cNvSpPr txBox="true"/>
            <p:nvPr/>
          </p:nvSpPr>
          <p:spPr>
            <a:xfrm>
              <a:off x="0" y="-38100"/>
              <a:ext cx="883046" cy="3420927"/>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8235148" y="3083180"/>
            <a:ext cx="2138034" cy="2138034"/>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628650" cap="sq">
              <a:gradFill>
                <a:gsLst>
                  <a:gs pos="0">
                    <a:srgbClr val="3972F0">
                      <a:alpha val="100000"/>
                    </a:srgbClr>
                  </a:gs>
                  <a:gs pos="100000">
                    <a:srgbClr val="1CDAFF">
                      <a:alpha val="100000"/>
                    </a:srgbClr>
                  </a:gs>
                </a:gsLst>
                <a:lin ang="5400000"/>
              </a:gradFill>
              <a:prstDash val="solid"/>
              <a:miter/>
            </a:ln>
          </p:spPr>
        </p:sp>
        <p:sp>
          <p:nvSpPr>
            <p:cNvPr name="TextBox 9" id="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0">
            <a:off x="415143" y="2003685"/>
            <a:ext cx="9958038" cy="7605169"/>
            <a:chOff x="0" y="0"/>
            <a:chExt cx="2622693" cy="2003007"/>
          </a:xfrm>
        </p:grpSpPr>
        <p:sp>
          <p:nvSpPr>
            <p:cNvPr name="Freeform 11" id="11"/>
            <p:cNvSpPr/>
            <p:nvPr/>
          </p:nvSpPr>
          <p:spPr>
            <a:xfrm flipH="false" flipV="false" rot="0">
              <a:off x="0" y="0"/>
              <a:ext cx="2622693" cy="2003007"/>
            </a:xfrm>
            <a:custGeom>
              <a:avLst/>
              <a:gdLst/>
              <a:ahLst/>
              <a:cxnLst/>
              <a:rect r="r" b="b" t="t" l="l"/>
              <a:pathLst>
                <a:path h="2003007" w="2622693">
                  <a:moveTo>
                    <a:pt x="17104" y="0"/>
                  </a:moveTo>
                  <a:lnTo>
                    <a:pt x="2605589" y="0"/>
                  </a:lnTo>
                  <a:cubicBezTo>
                    <a:pt x="2610126" y="0"/>
                    <a:pt x="2614476" y="1802"/>
                    <a:pt x="2617684" y="5010"/>
                  </a:cubicBezTo>
                  <a:cubicBezTo>
                    <a:pt x="2620891" y="8217"/>
                    <a:pt x="2622693" y="12568"/>
                    <a:pt x="2622693" y="17104"/>
                  </a:cubicBezTo>
                  <a:lnTo>
                    <a:pt x="2622693" y="1985903"/>
                  </a:lnTo>
                  <a:cubicBezTo>
                    <a:pt x="2622693" y="1995350"/>
                    <a:pt x="2615036" y="2003007"/>
                    <a:pt x="2605589" y="2003007"/>
                  </a:cubicBezTo>
                  <a:lnTo>
                    <a:pt x="17104" y="2003007"/>
                  </a:lnTo>
                  <a:cubicBezTo>
                    <a:pt x="7658" y="2003007"/>
                    <a:pt x="0" y="1995350"/>
                    <a:pt x="0" y="1985903"/>
                  </a:cubicBezTo>
                  <a:lnTo>
                    <a:pt x="0" y="17104"/>
                  </a:lnTo>
                  <a:cubicBezTo>
                    <a:pt x="0" y="7658"/>
                    <a:pt x="7658" y="0"/>
                    <a:pt x="17104" y="0"/>
                  </a:cubicBezTo>
                  <a:close/>
                </a:path>
              </a:pathLst>
            </a:custGeom>
            <a:solidFill>
              <a:srgbClr val="1CDAFF"/>
            </a:solidFill>
          </p:spPr>
        </p:sp>
        <p:sp>
          <p:nvSpPr>
            <p:cNvPr name="TextBox 12" id="12"/>
            <p:cNvSpPr txBox="true"/>
            <p:nvPr/>
          </p:nvSpPr>
          <p:spPr>
            <a:xfrm>
              <a:off x="0" y="-38100"/>
              <a:ext cx="2622693" cy="2041107"/>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537594" y="109492"/>
            <a:ext cx="10686905" cy="1668276"/>
          </a:xfrm>
          <a:prstGeom prst="rect">
            <a:avLst/>
          </a:prstGeom>
        </p:spPr>
        <p:txBody>
          <a:bodyPr anchor="t" rtlCol="false" tIns="0" lIns="0" bIns="0" rIns="0">
            <a:spAutoFit/>
          </a:bodyPr>
          <a:lstStyle/>
          <a:p>
            <a:pPr algn="l">
              <a:lnSpc>
                <a:spcPts val="13731"/>
              </a:lnSpc>
            </a:pPr>
            <a:r>
              <a:rPr lang="en-US" sz="9808" spc="-686" b="true">
                <a:solidFill>
                  <a:srgbClr val="000000"/>
                </a:solidFill>
                <a:latin typeface="Open Sauce Bold"/>
                <a:ea typeface="Open Sauce Bold"/>
                <a:cs typeface="Open Sauce Bold"/>
                <a:sym typeface="Open Sauce Bold"/>
              </a:rPr>
              <a:t>Project Objectives</a:t>
            </a:r>
          </a:p>
        </p:txBody>
      </p:sp>
      <p:sp>
        <p:nvSpPr>
          <p:cNvPr name="TextBox 14" id="14"/>
          <p:cNvSpPr txBox="true"/>
          <p:nvPr/>
        </p:nvSpPr>
        <p:spPr>
          <a:xfrm rot="0">
            <a:off x="537594" y="1956060"/>
            <a:ext cx="9584955" cy="8075295"/>
          </a:xfrm>
          <a:prstGeom prst="rect">
            <a:avLst/>
          </a:prstGeom>
        </p:spPr>
        <p:txBody>
          <a:bodyPr anchor="t" rtlCol="false" tIns="0" lIns="0" bIns="0" rIns="0">
            <a:spAutoFit/>
          </a:bodyPr>
          <a:lstStyle/>
          <a:p>
            <a:pPr algn="just">
              <a:lnSpc>
                <a:spcPts val="3780"/>
              </a:lnSpc>
            </a:pPr>
            <a:r>
              <a:rPr lang="en-US" sz="2700">
                <a:solidFill>
                  <a:srgbClr val="000000"/>
                </a:solidFill>
                <a:latin typeface="Open Sauce"/>
                <a:ea typeface="Open Sauce"/>
                <a:cs typeface="Open Sauce"/>
                <a:sym typeface="Open Sauce"/>
              </a:rPr>
              <a:t>The primary goal was to develop a comprehensive solution for analyzing and visualizing the bank's loan portfolio. The specific objectives were:</a:t>
            </a:r>
          </a:p>
          <a:p>
            <a:pPr algn="just">
              <a:lnSpc>
                <a:spcPts val="3780"/>
              </a:lnSpc>
            </a:pPr>
          </a:p>
          <a:p>
            <a:pPr algn="just" marL="582933" indent="-291467" lvl="1">
              <a:lnSpc>
                <a:spcPts val="3780"/>
              </a:lnSpc>
              <a:buFont typeface="Arial"/>
              <a:buChar char="•"/>
            </a:pPr>
            <a:r>
              <a:rPr lang="en-US" sz="2700">
                <a:solidFill>
                  <a:srgbClr val="000000"/>
                </a:solidFill>
                <a:latin typeface="Open Sauce"/>
                <a:ea typeface="Open Sauce"/>
                <a:cs typeface="Open Sauce"/>
                <a:sym typeface="Open Sauce"/>
              </a:rPr>
              <a:t>Calculate and Monitor Key Performance Indicators (KPIs), including Month-to-Date (MTD) and Month-over-Month (MoM) performance metrics.</a:t>
            </a:r>
          </a:p>
          <a:p>
            <a:pPr algn="just" marL="582933" indent="-291467" lvl="1">
              <a:lnSpc>
                <a:spcPts val="3780"/>
              </a:lnSpc>
              <a:buFont typeface="Arial"/>
              <a:buChar char="•"/>
            </a:pPr>
            <a:r>
              <a:rPr lang="en-US" sz="2700">
                <a:solidFill>
                  <a:srgbClr val="000000"/>
                </a:solidFill>
                <a:latin typeface="Open Sauce"/>
                <a:ea typeface="Open Sauce"/>
                <a:cs typeface="Open Sauce"/>
                <a:sym typeface="Open Sauce"/>
              </a:rPr>
              <a:t>Analyze and Segment the Loan Portfolio into 'Good Loan' and 'Bad Loan' categories to identify key risk drivers and financial exposure.</a:t>
            </a:r>
          </a:p>
          <a:p>
            <a:pPr algn="just" marL="582933" indent="-291467" lvl="1">
              <a:lnSpc>
                <a:spcPts val="3780"/>
              </a:lnSpc>
              <a:buFont typeface="Arial"/>
              <a:buChar char="•"/>
            </a:pPr>
            <a:r>
              <a:rPr lang="en-US" sz="2700">
                <a:solidFill>
                  <a:srgbClr val="000000"/>
                </a:solidFill>
                <a:latin typeface="Open Sauce"/>
                <a:ea typeface="Open Sauce"/>
                <a:cs typeface="Open Sauce"/>
                <a:sym typeface="Open Sauce"/>
              </a:rPr>
              <a:t>Design and Build Three Dynamic Dashboards in Power BI (Summary, Overview, and Details) tailored for different levels of stakeholder analysis.</a:t>
            </a:r>
          </a:p>
          <a:p>
            <a:pPr algn="just" marL="582933" indent="-291467" lvl="1">
              <a:lnSpc>
                <a:spcPts val="3780"/>
              </a:lnSpc>
              <a:buFont typeface="Arial"/>
              <a:buChar char="•"/>
            </a:pPr>
            <a:r>
              <a:rPr lang="en-US" sz="2700">
                <a:solidFill>
                  <a:srgbClr val="000000"/>
                </a:solidFill>
                <a:latin typeface="Open Sauce"/>
                <a:ea typeface="Open Sauce"/>
                <a:cs typeface="Open Sauce"/>
                <a:sym typeface="Open Sauce"/>
              </a:rPr>
              <a:t>Extract Actionable Insights from the data to provide clear recommendations for improving lending strategies and mitigating risk.</a:t>
            </a:r>
          </a:p>
          <a:p>
            <a:pPr algn="just">
              <a:lnSpc>
                <a:spcPts val="3780"/>
              </a:lnSpc>
            </a:pPr>
          </a:p>
        </p:txBody>
      </p:sp>
      <p:sp>
        <p:nvSpPr>
          <p:cNvPr name="Freeform 15" id="15"/>
          <p:cNvSpPr/>
          <p:nvPr/>
        </p:nvSpPr>
        <p:spPr>
          <a:xfrm flipH="false" flipV="false" rot="0">
            <a:off x="-296541" y="8571620"/>
            <a:ext cx="1766866" cy="969568"/>
          </a:xfrm>
          <a:custGeom>
            <a:avLst/>
            <a:gdLst/>
            <a:ahLst/>
            <a:cxnLst/>
            <a:rect r="r" b="b" t="t" l="l"/>
            <a:pathLst>
              <a:path h="969568" w="1766866">
                <a:moveTo>
                  <a:pt x="0" y="0"/>
                </a:moveTo>
                <a:lnTo>
                  <a:pt x="1766867" y="0"/>
                </a:lnTo>
                <a:lnTo>
                  <a:pt x="1766867" y="969568"/>
                </a:lnTo>
                <a:lnTo>
                  <a:pt x="0" y="96956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6" id="16"/>
          <p:cNvSpPr/>
          <p:nvPr/>
        </p:nvSpPr>
        <p:spPr>
          <a:xfrm flipH="false" flipV="false" rot="0">
            <a:off x="8915331" y="1034117"/>
            <a:ext cx="1766866" cy="969568"/>
          </a:xfrm>
          <a:custGeom>
            <a:avLst/>
            <a:gdLst/>
            <a:ahLst/>
            <a:cxnLst/>
            <a:rect r="r" b="b" t="t" l="l"/>
            <a:pathLst>
              <a:path h="969568" w="1766866">
                <a:moveTo>
                  <a:pt x="0" y="0"/>
                </a:moveTo>
                <a:lnTo>
                  <a:pt x="1766866" y="0"/>
                </a:lnTo>
                <a:lnTo>
                  <a:pt x="1766866" y="969568"/>
                </a:lnTo>
                <a:lnTo>
                  <a:pt x="0" y="96956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7" id="17"/>
          <p:cNvGrpSpPr/>
          <p:nvPr/>
        </p:nvGrpSpPr>
        <p:grpSpPr>
          <a:xfrm rot="0">
            <a:off x="-1086669" y="6262692"/>
            <a:ext cx="1673561" cy="1673561"/>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972F0">
                    <a:alpha val="100000"/>
                  </a:srgbClr>
                </a:gs>
                <a:gs pos="100000">
                  <a:srgbClr val="1CDAFF">
                    <a:alpha val="100000"/>
                  </a:srgbClr>
                </a:gs>
              </a:gsLst>
              <a:lin ang="5400000"/>
            </a:gra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20" id="20"/>
          <p:cNvGrpSpPr/>
          <p:nvPr/>
        </p:nvGrpSpPr>
        <p:grpSpPr>
          <a:xfrm rot="0">
            <a:off x="6955556" y="9608854"/>
            <a:ext cx="2843208" cy="2843208"/>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972F0">
                    <a:alpha val="100000"/>
                  </a:srgbClr>
                </a:gs>
                <a:gs pos="100000">
                  <a:srgbClr val="1CDAFF">
                    <a:alpha val="100000"/>
                  </a:srgbClr>
                </a:gs>
              </a:gsLst>
              <a:lin ang="5400000"/>
            </a:gradFill>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891136"/>
            <a:ext cx="6379312" cy="1112550"/>
          </a:xfrm>
          <a:prstGeom prst="rect">
            <a:avLst/>
          </a:prstGeom>
        </p:spPr>
        <p:txBody>
          <a:bodyPr anchor="t" rtlCol="false" tIns="0" lIns="0" bIns="0" rIns="0">
            <a:spAutoFit/>
          </a:bodyPr>
          <a:lstStyle/>
          <a:p>
            <a:pPr algn="l">
              <a:lnSpc>
                <a:spcPts val="9125"/>
              </a:lnSpc>
            </a:pPr>
            <a:r>
              <a:rPr lang="en-US" sz="6518" spc="-456" b="true">
                <a:solidFill>
                  <a:srgbClr val="000000"/>
                </a:solidFill>
                <a:latin typeface="Open Sauce Bold"/>
                <a:ea typeface="Open Sauce Bold"/>
                <a:cs typeface="Open Sauce Bold"/>
                <a:sym typeface="Open Sauce Bold"/>
              </a:rPr>
              <a:t>Methodology</a:t>
            </a:r>
          </a:p>
        </p:txBody>
      </p:sp>
      <p:sp>
        <p:nvSpPr>
          <p:cNvPr name="TextBox 3" id="3"/>
          <p:cNvSpPr txBox="true"/>
          <p:nvPr/>
        </p:nvSpPr>
        <p:spPr>
          <a:xfrm rot="0">
            <a:off x="6206519" y="910292"/>
            <a:ext cx="913188" cy="1112550"/>
          </a:xfrm>
          <a:prstGeom prst="rect">
            <a:avLst/>
          </a:prstGeom>
        </p:spPr>
        <p:txBody>
          <a:bodyPr anchor="t" rtlCol="false" tIns="0" lIns="0" bIns="0" rIns="0">
            <a:spAutoFit/>
          </a:bodyPr>
          <a:lstStyle/>
          <a:p>
            <a:pPr algn="l">
              <a:lnSpc>
                <a:spcPts val="9125"/>
              </a:lnSpc>
            </a:pPr>
            <a:r>
              <a:rPr lang="en-US" sz="6518" spc="-456" b="true">
                <a:solidFill>
                  <a:srgbClr val="3972F0"/>
                </a:solidFill>
                <a:latin typeface="Open Sauce Bold"/>
                <a:ea typeface="Open Sauce Bold"/>
                <a:cs typeface="Open Sauce Bold"/>
                <a:sym typeface="Open Sauce Bold"/>
              </a:rPr>
              <a:t>&amp;</a:t>
            </a:r>
          </a:p>
        </p:txBody>
      </p:sp>
      <p:grpSp>
        <p:nvGrpSpPr>
          <p:cNvPr name="Group 4" id="4"/>
          <p:cNvGrpSpPr/>
          <p:nvPr/>
        </p:nvGrpSpPr>
        <p:grpSpPr>
          <a:xfrm rot="0">
            <a:off x="-17259300" y="-1690561"/>
            <a:ext cx="17966065" cy="12844173"/>
            <a:chOff x="0" y="0"/>
            <a:chExt cx="4731803" cy="3382827"/>
          </a:xfrm>
        </p:grpSpPr>
        <p:sp>
          <p:nvSpPr>
            <p:cNvPr name="Freeform 5" id="5"/>
            <p:cNvSpPr/>
            <p:nvPr/>
          </p:nvSpPr>
          <p:spPr>
            <a:xfrm flipH="false" flipV="false" rot="0">
              <a:off x="0" y="0"/>
              <a:ext cx="4731803" cy="3382827"/>
            </a:xfrm>
            <a:custGeom>
              <a:avLst/>
              <a:gdLst/>
              <a:ahLst/>
              <a:cxnLst/>
              <a:rect r="r" b="b" t="t" l="l"/>
              <a:pathLst>
                <a:path h="3382827" w="4731803">
                  <a:moveTo>
                    <a:pt x="21977" y="0"/>
                  </a:moveTo>
                  <a:lnTo>
                    <a:pt x="4709826" y="0"/>
                  </a:lnTo>
                  <a:cubicBezTo>
                    <a:pt x="4715655" y="0"/>
                    <a:pt x="4721245" y="2315"/>
                    <a:pt x="4725366" y="6437"/>
                  </a:cubicBezTo>
                  <a:cubicBezTo>
                    <a:pt x="4729488" y="10558"/>
                    <a:pt x="4731803" y="16148"/>
                    <a:pt x="4731803" y="21977"/>
                  </a:cubicBezTo>
                  <a:lnTo>
                    <a:pt x="4731803" y="3360850"/>
                  </a:lnTo>
                  <a:cubicBezTo>
                    <a:pt x="4731803" y="3366679"/>
                    <a:pt x="4729488" y="3372269"/>
                    <a:pt x="4725366" y="3376390"/>
                  </a:cubicBezTo>
                  <a:cubicBezTo>
                    <a:pt x="4721245" y="3380512"/>
                    <a:pt x="4715655" y="3382827"/>
                    <a:pt x="4709826" y="3382827"/>
                  </a:cubicBezTo>
                  <a:lnTo>
                    <a:pt x="21977" y="3382827"/>
                  </a:lnTo>
                  <a:cubicBezTo>
                    <a:pt x="16148" y="3382827"/>
                    <a:pt x="10558" y="3380512"/>
                    <a:pt x="6437" y="3376390"/>
                  </a:cubicBezTo>
                  <a:cubicBezTo>
                    <a:pt x="2315" y="3372269"/>
                    <a:pt x="0" y="3366679"/>
                    <a:pt x="0" y="3360850"/>
                  </a:cubicBezTo>
                  <a:lnTo>
                    <a:pt x="0" y="21977"/>
                  </a:lnTo>
                  <a:cubicBezTo>
                    <a:pt x="0" y="16148"/>
                    <a:pt x="2315" y="10558"/>
                    <a:pt x="6437" y="6437"/>
                  </a:cubicBezTo>
                  <a:cubicBezTo>
                    <a:pt x="10558" y="2315"/>
                    <a:pt x="16148" y="0"/>
                    <a:pt x="21977" y="0"/>
                  </a:cubicBezTo>
                  <a:close/>
                </a:path>
              </a:pathLst>
            </a:custGeom>
            <a:solidFill>
              <a:srgbClr val="3972F0"/>
            </a:solidFill>
          </p:spPr>
        </p:sp>
        <p:sp>
          <p:nvSpPr>
            <p:cNvPr name="TextBox 6" id="6"/>
            <p:cNvSpPr txBox="true"/>
            <p:nvPr/>
          </p:nvSpPr>
          <p:spPr>
            <a:xfrm>
              <a:off x="0" y="-38100"/>
              <a:ext cx="4731803" cy="3420927"/>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false" flipV="false" rot="0">
            <a:off x="11679177" y="7353368"/>
            <a:ext cx="8261969" cy="8261969"/>
          </a:xfrm>
          <a:custGeom>
            <a:avLst/>
            <a:gdLst/>
            <a:ahLst/>
            <a:cxnLst/>
            <a:rect r="r" b="b" t="t" l="l"/>
            <a:pathLst>
              <a:path h="8261969" w="8261969">
                <a:moveTo>
                  <a:pt x="0" y="0"/>
                </a:moveTo>
                <a:lnTo>
                  <a:pt x="8261969" y="0"/>
                </a:lnTo>
                <a:lnTo>
                  <a:pt x="8261969" y="8261969"/>
                </a:lnTo>
                <a:lnTo>
                  <a:pt x="0" y="8261969"/>
                </a:lnTo>
                <a:lnTo>
                  <a:pt x="0" y="0"/>
                </a:lnTo>
                <a:close/>
              </a:path>
            </a:pathLst>
          </a:custGeom>
          <a:blipFill>
            <a:blip r:embed="rId2">
              <a:alphaModFix amt="46000"/>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4092036" y="-7608345"/>
            <a:ext cx="9117668" cy="9117668"/>
          </a:xfrm>
          <a:custGeom>
            <a:avLst/>
            <a:gdLst/>
            <a:ahLst/>
            <a:cxnLst/>
            <a:rect r="r" b="b" t="t" l="l"/>
            <a:pathLst>
              <a:path h="9117668" w="9117668">
                <a:moveTo>
                  <a:pt x="0" y="0"/>
                </a:moveTo>
                <a:lnTo>
                  <a:pt x="9117668" y="0"/>
                </a:lnTo>
                <a:lnTo>
                  <a:pt x="9117668" y="9117668"/>
                </a:lnTo>
                <a:lnTo>
                  <a:pt x="0" y="9117668"/>
                </a:lnTo>
                <a:lnTo>
                  <a:pt x="0" y="0"/>
                </a:lnTo>
                <a:close/>
              </a:path>
            </a:pathLst>
          </a:custGeom>
          <a:blipFill>
            <a:blip r:embed="rId2">
              <a:alphaModFix amt="46000"/>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7259300" y="1034117"/>
            <a:ext cx="1766866" cy="969568"/>
          </a:xfrm>
          <a:custGeom>
            <a:avLst/>
            <a:gdLst/>
            <a:ahLst/>
            <a:cxnLst/>
            <a:rect r="r" b="b" t="t" l="l"/>
            <a:pathLst>
              <a:path h="969568" w="1766866">
                <a:moveTo>
                  <a:pt x="0" y="0"/>
                </a:moveTo>
                <a:lnTo>
                  <a:pt x="1766866" y="0"/>
                </a:lnTo>
                <a:lnTo>
                  <a:pt x="1766866" y="969568"/>
                </a:lnTo>
                <a:lnTo>
                  <a:pt x="0" y="96956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935365" y="8773516"/>
            <a:ext cx="1766866" cy="969568"/>
          </a:xfrm>
          <a:custGeom>
            <a:avLst/>
            <a:gdLst/>
            <a:ahLst/>
            <a:cxnLst/>
            <a:rect r="r" b="b" t="t" l="l"/>
            <a:pathLst>
              <a:path h="969568" w="1766866">
                <a:moveTo>
                  <a:pt x="0" y="0"/>
                </a:moveTo>
                <a:lnTo>
                  <a:pt x="1766866" y="0"/>
                </a:lnTo>
                <a:lnTo>
                  <a:pt x="1766866" y="969568"/>
                </a:lnTo>
                <a:lnTo>
                  <a:pt x="0" y="96956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false" rot="2599173">
            <a:off x="4724055" y="8098612"/>
            <a:ext cx="472106" cy="435223"/>
          </a:xfrm>
          <a:custGeom>
            <a:avLst/>
            <a:gdLst/>
            <a:ahLst/>
            <a:cxnLst/>
            <a:rect r="r" b="b" t="t" l="l"/>
            <a:pathLst>
              <a:path h="435223" w="472106">
                <a:moveTo>
                  <a:pt x="0" y="0"/>
                </a:moveTo>
                <a:lnTo>
                  <a:pt x="472106" y="0"/>
                </a:lnTo>
                <a:lnTo>
                  <a:pt x="472106" y="435222"/>
                </a:lnTo>
                <a:lnTo>
                  <a:pt x="0" y="435222"/>
                </a:lnTo>
                <a:lnTo>
                  <a:pt x="0" y="0"/>
                </a:lnTo>
                <a:close/>
              </a:path>
            </a:pathLst>
          </a:custGeom>
          <a:blipFill>
            <a:blip r:embed="rId6">
              <a:extLst>
                <a:ext uri="{96DAC541-7B7A-43D3-8B79-37D633B846F1}">
                  <asvg:svgBlip xmlns:asvg="http://schemas.microsoft.com/office/drawing/2016/SVG/main" r:embed="rId7"/>
                </a:ext>
              </a:extLst>
            </a:blip>
            <a:stretch>
              <a:fillRect l="-31484" t="-39236" r="-39297" b="-46019"/>
            </a:stretch>
          </a:blipFill>
        </p:spPr>
      </p:sp>
      <p:grpSp>
        <p:nvGrpSpPr>
          <p:cNvPr name="Group 12" id="12"/>
          <p:cNvGrpSpPr/>
          <p:nvPr/>
        </p:nvGrpSpPr>
        <p:grpSpPr>
          <a:xfrm rot="0">
            <a:off x="1028700" y="3374266"/>
            <a:ext cx="4893742" cy="3086100"/>
            <a:chOff x="0" y="0"/>
            <a:chExt cx="1288887" cy="812800"/>
          </a:xfrm>
        </p:grpSpPr>
        <p:sp>
          <p:nvSpPr>
            <p:cNvPr name="Freeform 13" id="13"/>
            <p:cNvSpPr/>
            <p:nvPr/>
          </p:nvSpPr>
          <p:spPr>
            <a:xfrm flipH="false" flipV="false" rot="0">
              <a:off x="0" y="0"/>
              <a:ext cx="1288887" cy="812800"/>
            </a:xfrm>
            <a:custGeom>
              <a:avLst/>
              <a:gdLst/>
              <a:ahLst/>
              <a:cxnLst/>
              <a:rect r="r" b="b" t="t" l="l"/>
              <a:pathLst>
                <a:path h="812800" w="1288887">
                  <a:moveTo>
                    <a:pt x="80682" y="0"/>
                  </a:moveTo>
                  <a:lnTo>
                    <a:pt x="1208205" y="0"/>
                  </a:lnTo>
                  <a:cubicBezTo>
                    <a:pt x="1252764" y="0"/>
                    <a:pt x="1288887" y="36123"/>
                    <a:pt x="1288887" y="80682"/>
                  </a:cubicBezTo>
                  <a:lnTo>
                    <a:pt x="1288887" y="732118"/>
                  </a:lnTo>
                  <a:cubicBezTo>
                    <a:pt x="1288887" y="776677"/>
                    <a:pt x="1252764" y="812800"/>
                    <a:pt x="1208205" y="812800"/>
                  </a:cubicBezTo>
                  <a:lnTo>
                    <a:pt x="80682" y="812800"/>
                  </a:lnTo>
                  <a:cubicBezTo>
                    <a:pt x="36123" y="812800"/>
                    <a:pt x="0" y="776677"/>
                    <a:pt x="0" y="732118"/>
                  </a:cubicBezTo>
                  <a:lnTo>
                    <a:pt x="0" y="80682"/>
                  </a:lnTo>
                  <a:cubicBezTo>
                    <a:pt x="0" y="36123"/>
                    <a:pt x="36123" y="0"/>
                    <a:pt x="80682" y="0"/>
                  </a:cubicBezTo>
                  <a:close/>
                </a:path>
              </a:pathLst>
            </a:custGeom>
            <a:solidFill>
              <a:srgbClr val="1CDAFF"/>
            </a:solidFill>
          </p:spPr>
        </p:sp>
        <p:sp>
          <p:nvSpPr>
            <p:cNvPr name="TextBox 14" id="14"/>
            <p:cNvSpPr txBox="true"/>
            <p:nvPr/>
          </p:nvSpPr>
          <p:spPr>
            <a:xfrm>
              <a:off x="0" y="-38100"/>
              <a:ext cx="1288887" cy="8509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7015499" y="3374266"/>
            <a:ext cx="4663679" cy="3086100"/>
            <a:chOff x="0" y="0"/>
            <a:chExt cx="1228294" cy="812800"/>
          </a:xfrm>
        </p:grpSpPr>
        <p:sp>
          <p:nvSpPr>
            <p:cNvPr name="Freeform 16" id="16"/>
            <p:cNvSpPr/>
            <p:nvPr/>
          </p:nvSpPr>
          <p:spPr>
            <a:xfrm flipH="false" flipV="false" rot="0">
              <a:off x="0" y="0"/>
              <a:ext cx="1228294" cy="812800"/>
            </a:xfrm>
            <a:custGeom>
              <a:avLst/>
              <a:gdLst/>
              <a:ahLst/>
              <a:cxnLst/>
              <a:rect r="r" b="b" t="t" l="l"/>
              <a:pathLst>
                <a:path h="812800" w="1228294">
                  <a:moveTo>
                    <a:pt x="84662" y="0"/>
                  </a:moveTo>
                  <a:lnTo>
                    <a:pt x="1143632" y="0"/>
                  </a:lnTo>
                  <a:cubicBezTo>
                    <a:pt x="1166086" y="0"/>
                    <a:pt x="1187620" y="8920"/>
                    <a:pt x="1203497" y="24797"/>
                  </a:cubicBezTo>
                  <a:cubicBezTo>
                    <a:pt x="1219374" y="40674"/>
                    <a:pt x="1228294" y="62208"/>
                    <a:pt x="1228294" y="84662"/>
                  </a:cubicBezTo>
                  <a:lnTo>
                    <a:pt x="1228294" y="728138"/>
                  </a:lnTo>
                  <a:cubicBezTo>
                    <a:pt x="1228294" y="750591"/>
                    <a:pt x="1219374" y="772126"/>
                    <a:pt x="1203497" y="788003"/>
                  </a:cubicBezTo>
                  <a:cubicBezTo>
                    <a:pt x="1187620" y="803880"/>
                    <a:pt x="1166086" y="812800"/>
                    <a:pt x="1143632" y="812800"/>
                  </a:cubicBezTo>
                  <a:lnTo>
                    <a:pt x="84662" y="812800"/>
                  </a:lnTo>
                  <a:cubicBezTo>
                    <a:pt x="62208" y="812800"/>
                    <a:pt x="40674" y="803880"/>
                    <a:pt x="24797" y="788003"/>
                  </a:cubicBezTo>
                  <a:cubicBezTo>
                    <a:pt x="8920" y="772126"/>
                    <a:pt x="0" y="750591"/>
                    <a:pt x="0" y="728138"/>
                  </a:cubicBezTo>
                  <a:lnTo>
                    <a:pt x="0" y="84662"/>
                  </a:lnTo>
                  <a:cubicBezTo>
                    <a:pt x="0" y="62208"/>
                    <a:pt x="8920" y="40674"/>
                    <a:pt x="24797" y="24797"/>
                  </a:cubicBezTo>
                  <a:cubicBezTo>
                    <a:pt x="40674" y="8920"/>
                    <a:pt x="62208" y="0"/>
                    <a:pt x="84662" y="0"/>
                  </a:cubicBezTo>
                  <a:close/>
                </a:path>
              </a:pathLst>
            </a:custGeom>
            <a:solidFill>
              <a:srgbClr val="1CDAFF"/>
            </a:solidFill>
          </p:spPr>
        </p:sp>
        <p:sp>
          <p:nvSpPr>
            <p:cNvPr name="TextBox 17" id="17"/>
            <p:cNvSpPr txBox="true"/>
            <p:nvPr/>
          </p:nvSpPr>
          <p:spPr>
            <a:xfrm>
              <a:off x="0" y="-38100"/>
              <a:ext cx="1228294" cy="850900"/>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12928859" y="3158990"/>
            <a:ext cx="4736990" cy="3271891"/>
            <a:chOff x="0" y="0"/>
            <a:chExt cx="1247602" cy="861733"/>
          </a:xfrm>
        </p:grpSpPr>
        <p:sp>
          <p:nvSpPr>
            <p:cNvPr name="Freeform 19" id="19"/>
            <p:cNvSpPr/>
            <p:nvPr/>
          </p:nvSpPr>
          <p:spPr>
            <a:xfrm flipH="false" flipV="false" rot="0">
              <a:off x="0" y="0"/>
              <a:ext cx="1247602" cy="861733"/>
            </a:xfrm>
            <a:custGeom>
              <a:avLst/>
              <a:gdLst/>
              <a:ahLst/>
              <a:cxnLst/>
              <a:rect r="r" b="b" t="t" l="l"/>
              <a:pathLst>
                <a:path h="861733" w="1247602">
                  <a:moveTo>
                    <a:pt x="83352" y="0"/>
                  </a:moveTo>
                  <a:lnTo>
                    <a:pt x="1164250" y="0"/>
                  </a:lnTo>
                  <a:cubicBezTo>
                    <a:pt x="1210284" y="0"/>
                    <a:pt x="1247602" y="37318"/>
                    <a:pt x="1247602" y="83352"/>
                  </a:cubicBezTo>
                  <a:lnTo>
                    <a:pt x="1247602" y="778380"/>
                  </a:lnTo>
                  <a:cubicBezTo>
                    <a:pt x="1247602" y="800487"/>
                    <a:pt x="1238820" y="821688"/>
                    <a:pt x="1223189" y="837319"/>
                  </a:cubicBezTo>
                  <a:cubicBezTo>
                    <a:pt x="1207557" y="852951"/>
                    <a:pt x="1186356" y="861733"/>
                    <a:pt x="1164250" y="861733"/>
                  </a:cubicBezTo>
                  <a:lnTo>
                    <a:pt x="83352" y="861733"/>
                  </a:lnTo>
                  <a:cubicBezTo>
                    <a:pt x="37318" y="861733"/>
                    <a:pt x="0" y="824415"/>
                    <a:pt x="0" y="778380"/>
                  </a:cubicBezTo>
                  <a:lnTo>
                    <a:pt x="0" y="83352"/>
                  </a:lnTo>
                  <a:cubicBezTo>
                    <a:pt x="0" y="37318"/>
                    <a:pt x="37318" y="0"/>
                    <a:pt x="83352" y="0"/>
                  </a:cubicBezTo>
                  <a:close/>
                </a:path>
              </a:pathLst>
            </a:custGeom>
            <a:solidFill>
              <a:srgbClr val="1CDAFF"/>
            </a:solidFill>
          </p:spPr>
        </p:sp>
        <p:sp>
          <p:nvSpPr>
            <p:cNvPr name="TextBox 20" id="20"/>
            <p:cNvSpPr txBox="true"/>
            <p:nvPr/>
          </p:nvSpPr>
          <p:spPr>
            <a:xfrm>
              <a:off x="0" y="-38100"/>
              <a:ext cx="1247602" cy="899833"/>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8551171" y="6773173"/>
            <a:ext cx="4959475" cy="3086100"/>
            <a:chOff x="0" y="0"/>
            <a:chExt cx="1306199" cy="812800"/>
          </a:xfrm>
        </p:grpSpPr>
        <p:sp>
          <p:nvSpPr>
            <p:cNvPr name="Freeform 22" id="22"/>
            <p:cNvSpPr/>
            <p:nvPr/>
          </p:nvSpPr>
          <p:spPr>
            <a:xfrm flipH="false" flipV="false" rot="0">
              <a:off x="0" y="0"/>
              <a:ext cx="1306199" cy="812800"/>
            </a:xfrm>
            <a:custGeom>
              <a:avLst/>
              <a:gdLst/>
              <a:ahLst/>
              <a:cxnLst/>
              <a:rect r="r" b="b" t="t" l="l"/>
              <a:pathLst>
                <a:path h="812800" w="1306199">
                  <a:moveTo>
                    <a:pt x="79613" y="0"/>
                  </a:moveTo>
                  <a:lnTo>
                    <a:pt x="1226586" y="0"/>
                  </a:lnTo>
                  <a:cubicBezTo>
                    <a:pt x="1247701" y="0"/>
                    <a:pt x="1267951" y="8388"/>
                    <a:pt x="1282881" y="23318"/>
                  </a:cubicBezTo>
                  <a:cubicBezTo>
                    <a:pt x="1297811" y="38248"/>
                    <a:pt x="1306199" y="58498"/>
                    <a:pt x="1306199" y="79613"/>
                  </a:cubicBezTo>
                  <a:lnTo>
                    <a:pt x="1306199" y="733187"/>
                  </a:lnTo>
                  <a:cubicBezTo>
                    <a:pt x="1306199" y="777156"/>
                    <a:pt x="1270555" y="812800"/>
                    <a:pt x="1226586" y="812800"/>
                  </a:cubicBezTo>
                  <a:lnTo>
                    <a:pt x="79613" y="812800"/>
                  </a:lnTo>
                  <a:cubicBezTo>
                    <a:pt x="58498" y="812800"/>
                    <a:pt x="38248" y="804412"/>
                    <a:pt x="23318" y="789482"/>
                  </a:cubicBezTo>
                  <a:cubicBezTo>
                    <a:pt x="8388" y="774552"/>
                    <a:pt x="0" y="754302"/>
                    <a:pt x="0" y="733187"/>
                  </a:cubicBezTo>
                  <a:lnTo>
                    <a:pt x="0" y="79613"/>
                  </a:lnTo>
                  <a:cubicBezTo>
                    <a:pt x="0" y="58498"/>
                    <a:pt x="8388" y="38248"/>
                    <a:pt x="23318" y="23318"/>
                  </a:cubicBezTo>
                  <a:cubicBezTo>
                    <a:pt x="38248" y="8388"/>
                    <a:pt x="58498" y="0"/>
                    <a:pt x="79613" y="0"/>
                  </a:cubicBezTo>
                  <a:close/>
                </a:path>
              </a:pathLst>
            </a:custGeom>
            <a:solidFill>
              <a:srgbClr val="1CDAFF"/>
            </a:solidFill>
          </p:spPr>
        </p:sp>
        <p:sp>
          <p:nvSpPr>
            <p:cNvPr name="TextBox 23" id="23"/>
            <p:cNvSpPr txBox="true"/>
            <p:nvPr/>
          </p:nvSpPr>
          <p:spPr>
            <a:xfrm>
              <a:off x="0" y="-38100"/>
              <a:ext cx="1306199" cy="850900"/>
            </a:xfrm>
            <a:prstGeom prst="rect">
              <a:avLst/>
            </a:prstGeom>
          </p:spPr>
          <p:txBody>
            <a:bodyPr anchor="ctr" rtlCol="false" tIns="50800" lIns="50800" bIns="50800" rIns="50800"/>
            <a:lstStyle/>
            <a:p>
              <a:pPr algn="ctr">
                <a:lnSpc>
                  <a:spcPts val="2659"/>
                </a:lnSpc>
              </a:pPr>
            </a:p>
          </p:txBody>
        </p:sp>
      </p:grpSp>
      <p:sp>
        <p:nvSpPr>
          <p:cNvPr name="Freeform 24" id="24"/>
          <p:cNvSpPr/>
          <p:nvPr/>
        </p:nvSpPr>
        <p:spPr>
          <a:xfrm flipH="false" flipV="false" rot="0">
            <a:off x="3689373" y="4418291"/>
            <a:ext cx="1899402" cy="998050"/>
          </a:xfrm>
          <a:custGeom>
            <a:avLst/>
            <a:gdLst/>
            <a:ahLst/>
            <a:cxnLst/>
            <a:rect r="r" b="b" t="t" l="l"/>
            <a:pathLst>
              <a:path h="998050" w="1899402">
                <a:moveTo>
                  <a:pt x="0" y="0"/>
                </a:moveTo>
                <a:lnTo>
                  <a:pt x="1899402" y="0"/>
                </a:lnTo>
                <a:lnTo>
                  <a:pt x="1899402" y="998050"/>
                </a:lnTo>
                <a:lnTo>
                  <a:pt x="0" y="99805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25" id="25"/>
          <p:cNvSpPr/>
          <p:nvPr/>
        </p:nvSpPr>
        <p:spPr>
          <a:xfrm flipH="false" flipV="false" rot="0">
            <a:off x="10123359" y="4341337"/>
            <a:ext cx="1344995" cy="1433378"/>
          </a:xfrm>
          <a:custGeom>
            <a:avLst/>
            <a:gdLst/>
            <a:ahLst/>
            <a:cxnLst/>
            <a:rect r="r" b="b" t="t" l="l"/>
            <a:pathLst>
              <a:path h="1433378" w="1344995">
                <a:moveTo>
                  <a:pt x="0" y="0"/>
                </a:moveTo>
                <a:lnTo>
                  <a:pt x="1344995" y="0"/>
                </a:lnTo>
                <a:lnTo>
                  <a:pt x="1344995" y="1433378"/>
                </a:lnTo>
                <a:lnTo>
                  <a:pt x="0" y="1433378"/>
                </a:lnTo>
                <a:lnTo>
                  <a:pt x="0" y="0"/>
                </a:lnTo>
                <a:close/>
              </a:path>
            </a:pathLst>
          </a:custGeom>
          <a:blipFill>
            <a:blip r:embed="rId10"/>
            <a:stretch>
              <a:fillRect l="0" t="-3005" r="-9774" b="0"/>
            </a:stretch>
          </a:blipFill>
        </p:spPr>
      </p:sp>
      <p:sp>
        <p:nvSpPr>
          <p:cNvPr name="Freeform 26" id="26"/>
          <p:cNvSpPr/>
          <p:nvPr/>
        </p:nvSpPr>
        <p:spPr>
          <a:xfrm flipH="false" flipV="false" rot="0">
            <a:off x="16350061" y="4388807"/>
            <a:ext cx="1080668" cy="1356424"/>
          </a:xfrm>
          <a:custGeom>
            <a:avLst/>
            <a:gdLst/>
            <a:ahLst/>
            <a:cxnLst/>
            <a:rect r="r" b="b" t="t" l="l"/>
            <a:pathLst>
              <a:path h="1356424" w="1080668">
                <a:moveTo>
                  <a:pt x="0" y="0"/>
                </a:moveTo>
                <a:lnTo>
                  <a:pt x="1080668" y="0"/>
                </a:lnTo>
                <a:lnTo>
                  <a:pt x="1080668" y="1356424"/>
                </a:lnTo>
                <a:lnTo>
                  <a:pt x="0" y="1356424"/>
                </a:lnTo>
                <a:lnTo>
                  <a:pt x="0" y="0"/>
                </a:lnTo>
                <a:close/>
              </a:path>
            </a:pathLst>
          </a:custGeom>
          <a:blipFill>
            <a:blip r:embed="rId11"/>
            <a:stretch>
              <a:fillRect l="-62208" t="0" r="-61182" b="0"/>
            </a:stretch>
          </a:blipFill>
        </p:spPr>
      </p:sp>
      <p:sp>
        <p:nvSpPr>
          <p:cNvPr name="Freeform 27" id="27"/>
          <p:cNvSpPr/>
          <p:nvPr/>
        </p:nvSpPr>
        <p:spPr>
          <a:xfrm flipH="false" flipV="false" rot="0">
            <a:off x="11695548" y="7861975"/>
            <a:ext cx="1442606" cy="1442606"/>
          </a:xfrm>
          <a:custGeom>
            <a:avLst/>
            <a:gdLst/>
            <a:ahLst/>
            <a:cxnLst/>
            <a:rect r="r" b="b" t="t" l="l"/>
            <a:pathLst>
              <a:path h="1442606" w="1442606">
                <a:moveTo>
                  <a:pt x="0" y="0"/>
                </a:moveTo>
                <a:lnTo>
                  <a:pt x="1442606" y="0"/>
                </a:lnTo>
                <a:lnTo>
                  <a:pt x="1442606" y="1442606"/>
                </a:lnTo>
                <a:lnTo>
                  <a:pt x="0" y="1442606"/>
                </a:lnTo>
                <a:lnTo>
                  <a:pt x="0" y="0"/>
                </a:lnTo>
                <a:close/>
              </a:path>
            </a:pathLst>
          </a:custGeom>
          <a:blipFill>
            <a:blip r:embed="rId12"/>
            <a:stretch>
              <a:fillRect l="0" t="0" r="0" b="0"/>
            </a:stretch>
          </a:blipFill>
        </p:spPr>
      </p:sp>
      <p:grpSp>
        <p:nvGrpSpPr>
          <p:cNvPr name="Group 28" id="28"/>
          <p:cNvGrpSpPr/>
          <p:nvPr/>
        </p:nvGrpSpPr>
        <p:grpSpPr>
          <a:xfrm rot="0">
            <a:off x="5922442" y="4540259"/>
            <a:ext cx="1197265" cy="1112489"/>
            <a:chOff x="0" y="0"/>
            <a:chExt cx="874739" cy="812800"/>
          </a:xfrm>
        </p:grpSpPr>
        <p:sp>
          <p:nvSpPr>
            <p:cNvPr name="Freeform 29" id="29"/>
            <p:cNvSpPr/>
            <p:nvPr/>
          </p:nvSpPr>
          <p:spPr>
            <a:xfrm flipH="false" flipV="false" rot="0">
              <a:off x="0" y="0"/>
              <a:ext cx="874739" cy="812800"/>
            </a:xfrm>
            <a:custGeom>
              <a:avLst/>
              <a:gdLst/>
              <a:ahLst/>
              <a:cxnLst/>
              <a:rect r="r" b="b" t="t" l="l"/>
              <a:pathLst>
                <a:path h="812800" w="874739">
                  <a:moveTo>
                    <a:pt x="874739" y="406400"/>
                  </a:moveTo>
                  <a:lnTo>
                    <a:pt x="468339" y="0"/>
                  </a:lnTo>
                  <a:lnTo>
                    <a:pt x="468339" y="203200"/>
                  </a:lnTo>
                  <a:lnTo>
                    <a:pt x="0" y="203200"/>
                  </a:lnTo>
                  <a:lnTo>
                    <a:pt x="0" y="609600"/>
                  </a:lnTo>
                  <a:lnTo>
                    <a:pt x="468339" y="609600"/>
                  </a:lnTo>
                  <a:lnTo>
                    <a:pt x="468339" y="812800"/>
                  </a:lnTo>
                  <a:lnTo>
                    <a:pt x="874739" y="406400"/>
                  </a:lnTo>
                  <a:close/>
                </a:path>
              </a:pathLst>
            </a:custGeom>
            <a:solidFill>
              <a:srgbClr val="000000"/>
            </a:solidFill>
          </p:spPr>
        </p:sp>
        <p:sp>
          <p:nvSpPr>
            <p:cNvPr name="TextBox 30" id="30"/>
            <p:cNvSpPr txBox="true"/>
            <p:nvPr/>
          </p:nvSpPr>
          <p:spPr>
            <a:xfrm>
              <a:off x="0" y="165100"/>
              <a:ext cx="773139" cy="444500"/>
            </a:xfrm>
            <a:prstGeom prst="rect">
              <a:avLst/>
            </a:prstGeom>
          </p:spPr>
          <p:txBody>
            <a:bodyPr anchor="ctr" rtlCol="false" tIns="50800" lIns="50800" bIns="50800" rIns="50800"/>
            <a:lstStyle/>
            <a:p>
              <a:pPr algn="ctr">
                <a:lnSpc>
                  <a:spcPts val="2659"/>
                </a:lnSpc>
              </a:pPr>
            </a:p>
          </p:txBody>
        </p:sp>
      </p:grpSp>
      <p:sp>
        <p:nvSpPr>
          <p:cNvPr name="TextBox 31" id="31"/>
          <p:cNvSpPr txBox="true"/>
          <p:nvPr/>
        </p:nvSpPr>
        <p:spPr>
          <a:xfrm rot="0">
            <a:off x="7242719" y="910293"/>
            <a:ext cx="6379312" cy="1112550"/>
          </a:xfrm>
          <a:prstGeom prst="rect">
            <a:avLst/>
          </a:prstGeom>
        </p:spPr>
        <p:txBody>
          <a:bodyPr anchor="t" rtlCol="false" tIns="0" lIns="0" bIns="0" rIns="0">
            <a:spAutoFit/>
          </a:bodyPr>
          <a:lstStyle/>
          <a:p>
            <a:pPr algn="l">
              <a:lnSpc>
                <a:spcPts val="9125"/>
              </a:lnSpc>
            </a:pPr>
            <a:r>
              <a:rPr lang="en-US" sz="6518" spc="-456" b="true">
                <a:solidFill>
                  <a:srgbClr val="000000"/>
                </a:solidFill>
                <a:latin typeface="Open Sauce Bold"/>
                <a:ea typeface="Open Sauce Bold"/>
                <a:cs typeface="Open Sauce Bold"/>
                <a:sym typeface="Open Sauce Bold"/>
              </a:rPr>
              <a:t>Tools</a:t>
            </a:r>
          </a:p>
        </p:txBody>
      </p:sp>
      <p:sp>
        <p:nvSpPr>
          <p:cNvPr name="TextBox 32" id="32"/>
          <p:cNvSpPr txBox="true"/>
          <p:nvPr/>
        </p:nvSpPr>
        <p:spPr>
          <a:xfrm rot="0">
            <a:off x="1028700" y="3435827"/>
            <a:ext cx="3086100" cy="905511"/>
          </a:xfrm>
          <a:prstGeom prst="rect">
            <a:avLst/>
          </a:prstGeom>
        </p:spPr>
        <p:txBody>
          <a:bodyPr anchor="t" rtlCol="false" tIns="0" lIns="0" bIns="0" rIns="0">
            <a:spAutoFit/>
          </a:bodyPr>
          <a:lstStyle/>
          <a:p>
            <a:pPr algn="ctr">
              <a:lnSpc>
                <a:spcPts val="3639"/>
              </a:lnSpc>
              <a:spcBef>
                <a:spcPct val="0"/>
              </a:spcBef>
            </a:pPr>
            <a:r>
              <a:rPr lang="en-US" b="true" sz="2599">
                <a:solidFill>
                  <a:srgbClr val="000000"/>
                </a:solidFill>
                <a:latin typeface="Canva Sans Bold"/>
                <a:ea typeface="Canva Sans Bold"/>
                <a:cs typeface="Canva Sans Bold"/>
                <a:sym typeface="Canva Sans Bold"/>
              </a:rPr>
              <a:t>1. Data Prep &amp; Validation (SQL)</a:t>
            </a:r>
          </a:p>
        </p:txBody>
      </p:sp>
      <p:sp>
        <p:nvSpPr>
          <p:cNvPr name="TextBox 33" id="33"/>
          <p:cNvSpPr txBox="true"/>
          <p:nvPr/>
        </p:nvSpPr>
        <p:spPr>
          <a:xfrm rot="0">
            <a:off x="1082559" y="4665187"/>
            <a:ext cx="2932854" cy="1795179"/>
          </a:xfrm>
          <a:prstGeom prst="rect">
            <a:avLst/>
          </a:prstGeom>
        </p:spPr>
        <p:txBody>
          <a:bodyPr anchor="t" rtlCol="false" tIns="0" lIns="0" bIns="0" rIns="0">
            <a:spAutoFit/>
          </a:bodyPr>
          <a:lstStyle/>
          <a:p>
            <a:pPr algn="l">
              <a:lnSpc>
                <a:spcPts val="2903"/>
              </a:lnSpc>
            </a:pPr>
            <a:r>
              <a:rPr lang="en-US" sz="2073">
                <a:solidFill>
                  <a:srgbClr val="000000"/>
                </a:solidFill>
                <a:latin typeface="Canva Sans"/>
                <a:ea typeface="Canva Sans"/>
                <a:cs typeface="Canva Sans"/>
                <a:sym typeface="Canva Sans"/>
              </a:rPr>
              <a:t>• Data Staging in  MYSQL </a:t>
            </a:r>
          </a:p>
          <a:p>
            <a:pPr algn="l">
              <a:lnSpc>
                <a:spcPts val="2903"/>
              </a:lnSpc>
            </a:pPr>
            <a:r>
              <a:rPr lang="en-US" sz="2073">
                <a:solidFill>
                  <a:srgbClr val="000000"/>
                </a:solidFill>
                <a:latin typeface="Canva Sans"/>
                <a:ea typeface="Canva Sans"/>
                <a:cs typeface="Canva Sans"/>
                <a:sym typeface="Canva Sans"/>
              </a:rPr>
              <a:t>•Query-Based Cleaning</a:t>
            </a:r>
          </a:p>
          <a:p>
            <a:pPr algn="l">
              <a:lnSpc>
                <a:spcPts val="2903"/>
              </a:lnSpc>
            </a:pPr>
            <a:r>
              <a:rPr lang="en-US" sz="2073">
                <a:solidFill>
                  <a:srgbClr val="000000"/>
                </a:solidFill>
                <a:latin typeface="Canva Sans"/>
                <a:ea typeface="Canva Sans"/>
                <a:cs typeface="Canva Sans"/>
                <a:sym typeface="Canva Sans"/>
              </a:rPr>
              <a:t>•InitialKPI Verification</a:t>
            </a:r>
          </a:p>
          <a:p>
            <a:pPr algn="l">
              <a:lnSpc>
                <a:spcPts val="2903"/>
              </a:lnSpc>
              <a:spcBef>
                <a:spcPct val="0"/>
              </a:spcBef>
            </a:pPr>
          </a:p>
        </p:txBody>
      </p:sp>
      <p:sp>
        <p:nvSpPr>
          <p:cNvPr name="TextBox 34" id="34"/>
          <p:cNvSpPr txBox="true"/>
          <p:nvPr/>
        </p:nvSpPr>
        <p:spPr>
          <a:xfrm rot="0">
            <a:off x="7242719" y="3326641"/>
            <a:ext cx="2750379" cy="1211160"/>
          </a:xfrm>
          <a:prstGeom prst="rect">
            <a:avLst/>
          </a:prstGeom>
        </p:spPr>
        <p:txBody>
          <a:bodyPr anchor="t" rtlCol="false" tIns="0" lIns="0" bIns="0" rIns="0">
            <a:spAutoFit/>
          </a:bodyPr>
          <a:lstStyle/>
          <a:p>
            <a:pPr algn="ctr">
              <a:lnSpc>
                <a:spcPts val="3243"/>
              </a:lnSpc>
            </a:pPr>
            <a:r>
              <a:rPr lang="en-US" sz="2317" b="true">
                <a:solidFill>
                  <a:srgbClr val="000000"/>
                </a:solidFill>
                <a:latin typeface="Canva Sans Bold"/>
                <a:ea typeface="Canva Sans Bold"/>
                <a:cs typeface="Canva Sans Bold"/>
                <a:sym typeface="Canva Sans Bold"/>
              </a:rPr>
              <a:t>2. Data Modeling (Power BI)</a:t>
            </a:r>
          </a:p>
          <a:p>
            <a:pPr algn="ctr">
              <a:lnSpc>
                <a:spcPts val="3243"/>
              </a:lnSpc>
              <a:spcBef>
                <a:spcPct val="0"/>
              </a:spcBef>
            </a:pPr>
          </a:p>
        </p:txBody>
      </p:sp>
      <p:sp>
        <p:nvSpPr>
          <p:cNvPr name="TextBox 35" id="35"/>
          <p:cNvSpPr txBox="true"/>
          <p:nvPr/>
        </p:nvSpPr>
        <p:spPr>
          <a:xfrm rot="0">
            <a:off x="6978983" y="4303237"/>
            <a:ext cx="3144376" cy="2157129"/>
          </a:xfrm>
          <a:prstGeom prst="rect">
            <a:avLst/>
          </a:prstGeom>
        </p:spPr>
        <p:txBody>
          <a:bodyPr anchor="t" rtlCol="false" tIns="0" lIns="0" bIns="0" rIns="0">
            <a:spAutoFit/>
          </a:bodyPr>
          <a:lstStyle/>
          <a:p>
            <a:pPr algn="l" marL="447705" indent="-223852" lvl="1">
              <a:lnSpc>
                <a:spcPts val="2903"/>
              </a:lnSpc>
              <a:buFont typeface="Arial"/>
              <a:buChar char="•"/>
            </a:pPr>
            <a:r>
              <a:rPr lang="en-US" sz="2073">
                <a:solidFill>
                  <a:srgbClr val="000000"/>
                </a:solidFill>
                <a:latin typeface="Canva Sans"/>
                <a:ea typeface="Canva Sans"/>
                <a:cs typeface="Canva Sans"/>
                <a:sym typeface="Canva Sans"/>
              </a:rPr>
              <a:t> Star Schema Model</a:t>
            </a:r>
          </a:p>
          <a:p>
            <a:pPr algn="l" marL="447705" indent="-223852" lvl="1">
              <a:lnSpc>
                <a:spcPts val="2903"/>
              </a:lnSpc>
              <a:buFont typeface="Arial"/>
              <a:buChar char="•"/>
            </a:pPr>
            <a:r>
              <a:rPr lang="en-US" sz="2073">
                <a:solidFill>
                  <a:srgbClr val="000000"/>
                </a:solidFill>
                <a:latin typeface="Canva Sans"/>
                <a:ea typeface="Canva Sans"/>
                <a:cs typeface="Canva Sans"/>
                <a:sym typeface="Canva Sans"/>
              </a:rPr>
              <a:t> Date Table for Time Intelligence</a:t>
            </a:r>
          </a:p>
          <a:p>
            <a:pPr algn="l" marL="447705" indent="-223852" lvl="1">
              <a:lnSpc>
                <a:spcPts val="2903"/>
              </a:lnSpc>
              <a:buFont typeface="Arial"/>
              <a:buChar char="•"/>
            </a:pPr>
            <a:r>
              <a:rPr lang="en-US" sz="2073">
                <a:solidFill>
                  <a:srgbClr val="000000"/>
                </a:solidFill>
                <a:latin typeface="Canva Sans"/>
                <a:ea typeface="Canva Sans"/>
                <a:cs typeface="Canva Sans"/>
                <a:sym typeface="Canva Sans"/>
              </a:rPr>
              <a:t>Power Query for Transformations</a:t>
            </a:r>
          </a:p>
          <a:p>
            <a:pPr algn="l">
              <a:lnSpc>
                <a:spcPts val="2903"/>
              </a:lnSpc>
              <a:spcBef>
                <a:spcPct val="0"/>
              </a:spcBef>
            </a:pPr>
          </a:p>
        </p:txBody>
      </p:sp>
      <p:sp>
        <p:nvSpPr>
          <p:cNvPr name="TextBox 36" id="36"/>
          <p:cNvSpPr txBox="true"/>
          <p:nvPr/>
        </p:nvSpPr>
        <p:spPr>
          <a:xfrm rot="0">
            <a:off x="13068063" y="3297156"/>
            <a:ext cx="2750379" cy="803697"/>
          </a:xfrm>
          <a:prstGeom prst="rect">
            <a:avLst/>
          </a:prstGeom>
        </p:spPr>
        <p:txBody>
          <a:bodyPr anchor="t" rtlCol="false" tIns="0" lIns="0" bIns="0" rIns="0">
            <a:spAutoFit/>
          </a:bodyPr>
          <a:lstStyle/>
          <a:p>
            <a:pPr algn="ctr">
              <a:lnSpc>
                <a:spcPts val="3243"/>
              </a:lnSpc>
              <a:spcBef>
                <a:spcPct val="0"/>
              </a:spcBef>
            </a:pPr>
            <a:r>
              <a:rPr lang="en-US" b="true" sz="2317">
                <a:solidFill>
                  <a:srgbClr val="000000"/>
                </a:solidFill>
                <a:latin typeface="Canva Sans Bold"/>
                <a:ea typeface="Canva Sans Bold"/>
                <a:cs typeface="Canva Sans Bold"/>
                <a:sym typeface="Canva Sans Bold"/>
              </a:rPr>
              <a:t>3. Calculation &amp; Analysis (DAX)</a:t>
            </a:r>
          </a:p>
        </p:txBody>
      </p:sp>
      <p:sp>
        <p:nvSpPr>
          <p:cNvPr name="TextBox 37" id="37"/>
          <p:cNvSpPr txBox="true"/>
          <p:nvPr/>
        </p:nvSpPr>
        <p:spPr>
          <a:xfrm rot="0">
            <a:off x="12871065" y="4160971"/>
            <a:ext cx="3345646" cy="2373168"/>
          </a:xfrm>
          <a:prstGeom prst="rect">
            <a:avLst/>
          </a:prstGeom>
        </p:spPr>
        <p:txBody>
          <a:bodyPr anchor="t" rtlCol="false" tIns="0" lIns="0" bIns="0" rIns="0">
            <a:spAutoFit/>
          </a:bodyPr>
          <a:lstStyle/>
          <a:p>
            <a:pPr algn="l" marL="419656" indent="-209828" lvl="1">
              <a:lnSpc>
                <a:spcPts val="2721"/>
              </a:lnSpc>
              <a:buFont typeface="Arial"/>
              <a:buChar char="•"/>
            </a:pPr>
            <a:r>
              <a:rPr lang="en-US" sz="1943">
                <a:solidFill>
                  <a:srgbClr val="000000"/>
                </a:solidFill>
                <a:latin typeface="Canva Sans"/>
                <a:ea typeface="Canva Sans"/>
                <a:cs typeface="Canva Sans"/>
                <a:sym typeface="Canva Sans"/>
              </a:rPr>
              <a:t> 20+ DAX Measures for KPIs</a:t>
            </a:r>
          </a:p>
          <a:p>
            <a:pPr algn="l" marL="419656" indent="-209828" lvl="1">
              <a:lnSpc>
                <a:spcPts val="2721"/>
              </a:lnSpc>
              <a:buFont typeface="Arial"/>
              <a:buChar char="•"/>
            </a:pPr>
            <a:r>
              <a:rPr lang="en-US" sz="1943">
                <a:solidFill>
                  <a:srgbClr val="000000"/>
                </a:solidFill>
                <a:latin typeface="Canva Sans"/>
                <a:ea typeface="Canva Sans"/>
                <a:cs typeface="Canva Sans"/>
                <a:sym typeface="Canva Sans"/>
              </a:rPr>
              <a:t>Advanced Time Intelligence (MTD, MoM)</a:t>
            </a:r>
          </a:p>
          <a:p>
            <a:pPr algn="l" marL="419656" indent="-209828" lvl="1">
              <a:lnSpc>
                <a:spcPts val="2721"/>
              </a:lnSpc>
              <a:buFont typeface="Arial"/>
              <a:buChar char="•"/>
            </a:pPr>
            <a:r>
              <a:rPr lang="en-US" sz="1943">
                <a:solidFill>
                  <a:srgbClr val="000000"/>
                </a:solidFill>
                <a:latin typeface="Canva Sans"/>
                <a:ea typeface="Canva Sans"/>
                <a:cs typeface="Canva Sans"/>
                <a:sym typeface="Canva Sans"/>
              </a:rPr>
              <a:t> Good vs. Bad Loan Segmentation</a:t>
            </a:r>
          </a:p>
          <a:p>
            <a:pPr algn="l">
              <a:lnSpc>
                <a:spcPts val="2721"/>
              </a:lnSpc>
              <a:spcBef>
                <a:spcPct val="0"/>
              </a:spcBef>
            </a:pPr>
          </a:p>
        </p:txBody>
      </p:sp>
      <p:sp>
        <p:nvSpPr>
          <p:cNvPr name="TextBox 38" id="38"/>
          <p:cNvSpPr txBox="true"/>
          <p:nvPr/>
        </p:nvSpPr>
        <p:spPr>
          <a:xfrm rot="0">
            <a:off x="8980200" y="6795776"/>
            <a:ext cx="3387845" cy="803697"/>
          </a:xfrm>
          <a:prstGeom prst="rect">
            <a:avLst/>
          </a:prstGeom>
        </p:spPr>
        <p:txBody>
          <a:bodyPr anchor="t" rtlCol="false" tIns="0" lIns="0" bIns="0" rIns="0">
            <a:spAutoFit/>
          </a:bodyPr>
          <a:lstStyle/>
          <a:p>
            <a:pPr algn="ctr">
              <a:lnSpc>
                <a:spcPts val="3243"/>
              </a:lnSpc>
              <a:spcBef>
                <a:spcPct val="0"/>
              </a:spcBef>
            </a:pPr>
            <a:r>
              <a:rPr lang="en-US" b="true" sz="2317">
                <a:solidFill>
                  <a:srgbClr val="000000"/>
                </a:solidFill>
                <a:latin typeface="Canva Sans Bold"/>
                <a:ea typeface="Canva Sans Bold"/>
                <a:cs typeface="Canva Sans Bold"/>
                <a:sym typeface="Canva Sans Bold"/>
              </a:rPr>
              <a:t>4. Visualization &amp; Reporting (Power BI)</a:t>
            </a:r>
          </a:p>
        </p:txBody>
      </p:sp>
      <p:sp>
        <p:nvSpPr>
          <p:cNvPr name="TextBox 39" id="39"/>
          <p:cNvSpPr txBox="true"/>
          <p:nvPr/>
        </p:nvSpPr>
        <p:spPr>
          <a:xfrm rot="0">
            <a:off x="8635057" y="7691799"/>
            <a:ext cx="3176002" cy="2463270"/>
          </a:xfrm>
          <a:prstGeom prst="rect">
            <a:avLst/>
          </a:prstGeom>
        </p:spPr>
        <p:txBody>
          <a:bodyPr anchor="t" rtlCol="false" tIns="0" lIns="0" bIns="0" rIns="0">
            <a:spAutoFit/>
          </a:bodyPr>
          <a:lstStyle/>
          <a:p>
            <a:pPr algn="l" marL="436309" indent="-218154" lvl="1">
              <a:lnSpc>
                <a:spcPts val="2829"/>
              </a:lnSpc>
              <a:buFont typeface="Arial"/>
              <a:buChar char="•"/>
            </a:pPr>
            <a:r>
              <a:rPr lang="en-US" sz="2020">
                <a:solidFill>
                  <a:srgbClr val="000000"/>
                </a:solidFill>
                <a:latin typeface="Canva Sans"/>
                <a:ea typeface="Canva Sans"/>
                <a:cs typeface="Canva Sans"/>
                <a:sym typeface="Canva Sans"/>
              </a:rPr>
              <a:t> 3-Page Interactive Report</a:t>
            </a:r>
          </a:p>
          <a:p>
            <a:pPr algn="l" marL="436309" indent="-218154" lvl="1">
              <a:lnSpc>
                <a:spcPts val="2829"/>
              </a:lnSpc>
              <a:buFont typeface="Arial"/>
              <a:buChar char="•"/>
            </a:pPr>
            <a:r>
              <a:rPr lang="en-US" sz="2020">
                <a:solidFill>
                  <a:srgbClr val="000000"/>
                </a:solidFill>
                <a:latin typeface="Canva Sans"/>
                <a:ea typeface="Canva Sans"/>
                <a:cs typeface="Canva Sans"/>
                <a:sym typeface="Canva Sans"/>
              </a:rPr>
              <a:t> Dynamic Field Parameters</a:t>
            </a:r>
          </a:p>
          <a:p>
            <a:pPr algn="l" marL="436309" indent="-218154" lvl="1">
              <a:lnSpc>
                <a:spcPts val="2829"/>
              </a:lnSpc>
              <a:buFont typeface="Arial"/>
              <a:buChar char="•"/>
            </a:pPr>
            <a:r>
              <a:rPr lang="en-US" sz="2020">
                <a:solidFill>
                  <a:srgbClr val="000000"/>
                </a:solidFill>
                <a:latin typeface="Canva Sans"/>
                <a:ea typeface="Canva Sans"/>
                <a:cs typeface="Canva Sans"/>
                <a:sym typeface="Canva Sans"/>
              </a:rPr>
              <a:t> User-Focused Interactivity</a:t>
            </a:r>
          </a:p>
          <a:p>
            <a:pPr algn="l">
              <a:lnSpc>
                <a:spcPts val="2829"/>
              </a:lnSpc>
              <a:spcBef>
                <a:spcPct val="0"/>
              </a:spcBef>
            </a:pPr>
          </a:p>
        </p:txBody>
      </p:sp>
      <p:grpSp>
        <p:nvGrpSpPr>
          <p:cNvPr name="Group 40" id="40"/>
          <p:cNvGrpSpPr/>
          <p:nvPr/>
        </p:nvGrpSpPr>
        <p:grpSpPr>
          <a:xfrm rot="5400000">
            <a:off x="14292172" y="6576527"/>
            <a:ext cx="1197265" cy="1112489"/>
            <a:chOff x="0" y="0"/>
            <a:chExt cx="874739" cy="812800"/>
          </a:xfrm>
        </p:grpSpPr>
        <p:sp>
          <p:nvSpPr>
            <p:cNvPr name="Freeform 41" id="41"/>
            <p:cNvSpPr/>
            <p:nvPr/>
          </p:nvSpPr>
          <p:spPr>
            <a:xfrm flipH="false" flipV="false" rot="0">
              <a:off x="0" y="0"/>
              <a:ext cx="874739" cy="812800"/>
            </a:xfrm>
            <a:custGeom>
              <a:avLst/>
              <a:gdLst/>
              <a:ahLst/>
              <a:cxnLst/>
              <a:rect r="r" b="b" t="t" l="l"/>
              <a:pathLst>
                <a:path h="812800" w="874739">
                  <a:moveTo>
                    <a:pt x="874739" y="406400"/>
                  </a:moveTo>
                  <a:lnTo>
                    <a:pt x="468339" y="0"/>
                  </a:lnTo>
                  <a:lnTo>
                    <a:pt x="468339" y="203200"/>
                  </a:lnTo>
                  <a:lnTo>
                    <a:pt x="0" y="203200"/>
                  </a:lnTo>
                  <a:lnTo>
                    <a:pt x="0" y="609600"/>
                  </a:lnTo>
                  <a:lnTo>
                    <a:pt x="468339" y="609600"/>
                  </a:lnTo>
                  <a:lnTo>
                    <a:pt x="468339" y="812800"/>
                  </a:lnTo>
                  <a:lnTo>
                    <a:pt x="874739" y="406400"/>
                  </a:lnTo>
                  <a:close/>
                </a:path>
              </a:pathLst>
            </a:custGeom>
            <a:solidFill>
              <a:srgbClr val="000000"/>
            </a:solidFill>
          </p:spPr>
        </p:sp>
        <p:sp>
          <p:nvSpPr>
            <p:cNvPr name="TextBox 42" id="42"/>
            <p:cNvSpPr txBox="true"/>
            <p:nvPr/>
          </p:nvSpPr>
          <p:spPr>
            <a:xfrm>
              <a:off x="0" y="165100"/>
              <a:ext cx="773139" cy="444500"/>
            </a:xfrm>
            <a:prstGeom prst="rect">
              <a:avLst/>
            </a:prstGeom>
          </p:spPr>
          <p:txBody>
            <a:bodyPr anchor="ctr" rtlCol="false" tIns="50800" lIns="50800" bIns="50800" rIns="50800"/>
            <a:lstStyle/>
            <a:p>
              <a:pPr algn="ctr">
                <a:lnSpc>
                  <a:spcPts val="2659"/>
                </a:lnSpc>
              </a:pPr>
            </a:p>
          </p:txBody>
        </p:sp>
      </p:grpSp>
      <p:grpSp>
        <p:nvGrpSpPr>
          <p:cNvPr name="Group 43" id="43"/>
          <p:cNvGrpSpPr/>
          <p:nvPr/>
        </p:nvGrpSpPr>
        <p:grpSpPr>
          <a:xfrm rot="0">
            <a:off x="11679177" y="4587256"/>
            <a:ext cx="1249682" cy="1112489"/>
            <a:chOff x="0" y="0"/>
            <a:chExt cx="913035" cy="812800"/>
          </a:xfrm>
        </p:grpSpPr>
        <p:sp>
          <p:nvSpPr>
            <p:cNvPr name="Freeform 44" id="44"/>
            <p:cNvSpPr/>
            <p:nvPr/>
          </p:nvSpPr>
          <p:spPr>
            <a:xfrm flipH="false" flipV="false" rot="0">
              <a:off x="0" y="0"/>
              <a:ext cx="913035" cy="812800"/>
            </a:xfrm>
            <a:custGeom>
              <a:avLst/>
              <a:gdLst/>
              <a:ahLst/>
              <a:cxnLst/>
              <a:rect r="r" b="b" t="t" l="l"/>
              <a:pathLst>
                <a:path h="812800" w="913035">
                  <a:moveTo>
                    <a:pt x="913035" y="406400"/>
                  </a:moveTo>
                  <a:lnTo>
                    <a:pt x="506635" y="0"/>
                  </a:lnTo>
                  <a:lnTo>
                    <a:pt x="506635" y="203200"/>
                  </a:lnTo>
                  <a:lnTo>
                    <a:pt x="0" y="203200"/>
                  </a:lnTo>
                  <a:lnTo>
                    <a:pt x="0" y="609600"/>
                  </a:lnTo>
                  <a:lnTo>
                    <a:pt x="506635" y="609600"/>
                  </a:lnTo>
                  <a:lnTo>
                    <a:pt x="506635" y="812800"/>
                  </a:lnTo>
                  <a:lnTo>
                    <a:pt x="913035" y="406400"/>
                  </a:lnTo>
                  <a:close/>
                </a:path>
              </a:pathLst>
            </a:custGeom>
            <a:solidFill>
              <a:srgbClr val="000000"/>
            </a:solidFill>
          </p:spPr>
        </p:sp>
        <p:sp>
          <p:nvSpPr>
            <p:cNvPr name="TextBox 45" id="45"/>
            <p:cNvSpPr txBox="true"/>
            <p:nvPr/>
          </p:nvSpPr>
          <p:spPr>
            <a:xfrm>
              <a:off x="0" y="165100"/>
              <a:ext cx="811435" cy="444500"/>
            </a:xfrm>
            <a:prstGeom prst="rect">
              <a:avLst/>
            </a:prstGeom>
          </p:spPr>
          <p:txBody>
            <a:bodyPr anchor="ctr" rtlCol="false" tIns="50800" lIns="50800" bIns="50800" rIns="50800"/>
            <a:lstStyle/>
            <a:p>
              <a:pPr algn="ctr">
                <a:lnSpc>
                  <a:spcPts val="2659"/>
                </a:lnSpc>
              </a:pPr>
            </a:p>
          </p:txBody>
        </p:sp>
      </p:grpSp>
      <p:grpSp>
        <p:nvGrpSpPr>
          <p:cNvPr name="Group 46" id="46"/>
          <p:cNvGrpSpPr/>
          <p:nvPr/>
        </p:nvGrpSpPr>
        <p:grpSpPr>
          <a:xfrm rot="-10800000">
            <a:off x="13510646" y="7439710"/>
            <a:ext cx="1414964" cy="1112489"/>
            <a:chOff x="0" y="0"/>
            <a:chExt cx="1033792" cy="812800"/>
          </a:xfrm>
        </p:grpSpPr>
        <p:sp>
          <p:nvSpPr>
            <p:cNvPr name="Freeform 47" id="47"/>
            <p:cNvSpPr/>
            <p:nvPr/>
          </p:nvSpPr>
          <p:spPr>
            <a:xfrm flipH="false" flipV="false" rot="0">
              <a:off x="0" y="0"/>
              <a:ext cx="1033792" cy="812800"/>
            </a:xfrm>
            <a:custGeom>
              <a:avLst/>
              <a:gdLst/>
              <a:ahLst/>
              <a:cxnLst/>
              <a:rect r="r" b="b" t="t" l="l"/>
              <a:pathLst>
                <a:path h="812800" w="1033792">
                  <a:moveTo>
                    <a:pt x="1033792" y="406400"/>
                  </a:moveTo>
                  <a:lnTo>
                    <a:pt x="627392" y="0"/>
                  </a:lnTo>
                  <a:lnTo>
                    <a:pt x="627392" y="203200"/>
                  </a:lnTo>
                  <a:lnTo>
                    <a:pt x="0" y="203200"/>
                  </a:lnTo>
                  <a:lnTo>
                    <a:pt x="0" y="609600"/>
                  </a:lnTo>
                  <a:lnTo>
                    <a:pt x="627392" y="609600"/>
                  </a:lnTo>
                  <a:lnTo>
                    <a:pt x="627392" y="812800"/>
                  </a:lnTo>
                  <a:lnTo>
                    <a:pt x="1033792" y="406400"/>
                  </a:lnTo>
                  <a:close/>
                </a:path>
              </a:pathLst>
            </a:custGeom>
            <a:solidFill>
              <a:srgbClr val="000000"/>
            </a:solidFill>
          </p:spPr>
        </p:sp>
        <p:sp>
          <p:nvSpPr>
            <p:cNvPr name="TextBox 48" id="48"/>
            <p:cNvSpPr txBox="true"/>
            <p:nvPr/>
          </p:nvSpPr>
          <p:spPr>
            <a:xfrm>
              <a:off x="0" y="165100"/>
              <a:ext cx="932192" cy="44450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648350" y="721476"/>
            <a:ext cx="2138034" cy="2138034"/>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628650" cap="sq">
              <a:gradFill>
                <a:gsLst>
                  <a:gs pos="0">
                    <a:srgbClr val="3972F0">
                      <a:alpha val="100000"/>
                    </a:srgbClr>
                  </a:gs>
                  <a:gs pos="100000">
                    <a:srgbClr val="1CDAFF">
                      <a:alpha val="100000"/>
                    </a:srgbClr>
                  </a:gs>
                </a:gsLst>
                <a:lin ang="5400000"/>
              </a:gradFill>
              <a:prstDash val="solid"/>
              <a:miter/>
            </a:ln>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9144000" y="-1278586"/>
            <a:ext cx="11854758" cy="12844173"/>
            <a:chOff x="0" y="0"/>
            <a:chExt cx="3122241" cy="3382827"/>
          </a:xfrm>
        </p:grpSpPr>
        <p:sp>
          <p:nvSpPr>
            <p:cNvPr name="Freeform 6" id="6"/>
            <p:cNvSpPr/>
            <p:nvPr/>
          </p:nvSpPr>
          <p:spPr>
            <a:xfrm flipH="false" flipV="false" rot="0">
              <a:off x="0" y="0"/>
              <a:ext cx="3122241" cy="3382827"/>
            </a:xfrm>
            <a:custGeom>
              <a:avLst/>
              <a:gdLst/>
              <a:ahLst/>
              <a:cxnLst/>
              <a:rect r="r" b="b" t="t" l="l"/>
              <a:pathLst>
                <a:path h="3382827" w="3122241">
                  <a:moveTo>
                    <a:pt x="33306" y="0"/>
                  </a:moveTo>
                  <a:lnTo>
                    <a:pt x="3088935" y="0"/>
                  </a:lnTo>
                  <a:cubicBezTo>
                    <a:pt x="3107329" y="0"/>
                    <a:pt x="3122241" y="14912"/>
                    <a:pt x="3122241" y="33306"/>
                  </a:cubicBezTo>
                  <a:lnTo>
                    <a:pt x="3122241" y="3349521"/>
                  </a:lnTo>
                  <a:cubicBezTo>
                    <a:pt x="3122241" y="3367915"/>
                    <a:pt x="3107329" y="3382827"/>
                    <a:pt x="3088935" y="3382827"/>
                  </a:cubicBezTo>
                  <a:lnTo>
                    <a:pt x="33306" y="3382827"/>
                  </a:lnTo>
                  <a:cubicBezTo>
                    <a:pt x="14912" y="3382827"/>
                    <a:pt x="0" y="3367915"/>
                    <a:pt x="0" y="3349521"/>
                  </a:cubicBezTo>
                  <a:lnTo>
                    <a:pt x="0" y="33306"/>
                  </a:lnTo>
                  <a:cubicBezTo>
                    <a:pt x="0" y="14912"/>
                    <a:pt x="14912" y="0"/>
                    <a:pt x="33306" y="0"/>
                  </a:cubicBezTo>
                  <a:close/>
                </a:path>
              </a:pathLst>
            </a:custGeom>
            <a:gradFill rotWithShape="true">
              <a:gsLst>
                <a:gs pos="0">
                  <a:srgbClr val="3972F0">
                    <a:alpha val="100000"/>
                  </a:srgbClr>
                </a:gs>
                <a:gs pos="100000">
                  <a:srgbClr val="1CDAFF">
                    <a:alpha val="100000"/>
                  </a:srgbClr>
                </a:gs>
              </a:gsLst>
              <a:lin ang="5400000"/>
            </a:gradFill>
          </p:spPr>
        </p:sp>
        <p:sp>
          <p:nvSpPr>
            <p:cNvPr name="TextBox 7" id="7"/>
            <p:cNvSpPr txBox="true"/>
            <p:nvPr/>
          </p:nvSpPr>
          <p:spPr>
            <a:xfrm>
              <a:off x="0" y="-38100"/>
              <a:ext cx="3122241" cy="3420927"/>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810385" y="369167"/>
            <a:ext cx="8837965" cy="2635250"/>
          </a:xfrm>
          <a:prstGeom prst="rect">
            <a:avLst/>
          </a:prstGeom>
        </p:spPr>
        <p:txBody>
          <a:bodyPr anchor="t" rtlCol="false" tIns="0" lIns="0" bIns="0" rIns="0">
            <a:spAutoFit/>
          </a:bodyPr>
          <a:lstStyle/>
          <a:p>
            <a:pPr algn="l">
              <a:lnSpc>
                <a:spcPts val="7000"/>
              </a:lnSpc>
            </a:pPr>
            <a:r>
              <a:rPr lang="en-US" sz="5000" spc="-350" b="true">
                <a:solidFill>
                  <a:srgbClr val="000000"/>
                </a:solidFill>
                <a:latin typeface="Open Sauce Bold"/>
                <a:ea typeface="Open Sauce Bold"/>
                <a:cs typeface="Open Sauce Bold"/>
                <a:sym typeface="Open Sauce Bold"/>
              </a:rPr>
              <a:t>Dashboard Snapshot: Strong Overall Growth &amp; Portfolio Health</a:t>
            </a:r>
          </a:p>
        </p:txBody>
      </p:sp>
      <p:grpSp>
        <p:nvGrpSpPr>
          <p:cNvPr name="Group 9" id="9"/>
          <p:cNvGrpSpPr/>
          <p:nvPr/>
        </p:nvGrpSpPr>
        <p:grpSpPr>
          <a:xfrm rot="0">
            <a:off x="366080" y="3226364"/>
            <a:ext cx="8125260" cy="5723578"/>
            <a:chOff x="0" y="0"/>
            <a:chExt cx="2139986" cy="1507444"/>
          </a:xfrm>
        </p:grpSpPr>
        <p:sp>
          <p:nvSpPr>
            <p:cNvPr name="Freeform 10" id="10"/>
            <p:cNvSpPr/>
            <p:nvPr/>
          </p:nvSpPr>
          <p:spPr>
            <a:xfrm flipH="false" flipV="false" rot="0">
              <a:off x="0" y="0"/>
              <a:ext cx="2139986" cy="1507444"/>
            </a:xfrm>
            <a:custGeom>
              <a:avLst/>
              <a:gdLst/>
              <a:ahLst/>
              <a:cxnLst/>
              <a:rect r="r" b="b" t="t" l="l"/>
              <a:pathLst>
                <a:path h="1507444" w="2139986">
                  <a:moveTo>
                    <a:pt x="20962" y="0"/>
                  </a:moveTo>
                  <a:lnTo>
                    <a:pt x="2119024" y="0"/>
                  </a:lnTo>
                  <a:cubicBezTo>
                    <a:pt x="2130601" y="0"/>
                    <a:pt x="2139986" y="9385"/>
                    <a:pt x="2139986" y="20962"/>
                  </a:cubicBezTo>
                  <a:lnTo>
                    <a:pt x="2139986" y="1486482"/>
                  </a:lnTo>
                  <a:cubicBezTo>
                    <a:pt x="2139986" y="1492042"/>
                    <a:pt x="2137777" y="1497374"/>
                    <a:pt x="2133846" y="1501305"/>
                  </a:cubicBezTo>
                  <a:cubicBezTo>
                    <a:pt x="2129915" y="1505236"/>
                    <a:pt x="2124583" y="1507444"/>
                    <a:pt x="2119024" y="1507444"/>
                  </a:cubicBezTo>
                  <a:lnTo>
                    <a:pt x="20962" y="1507444"/>
                  </a:lnTo>
                  <a:cubicBezTo>
                    <a:pt x="15403" y="1507444"/>
                    <a:pt x="10071" y="1505236"/>
                    <a:pt x="6140" y="1501305"/>
                  </a:cubicBezTo>
                  <a:cubicBezTo>
                    <a:pt x="2208" y="1497374"/>
                    <a:pt x="0" y="1492042"/>
                    <a:pt x="0" y="1486482"/>
                  </a:cubicBezTo>
                  <a:lnTo>
                    <a:pt x="0" y="20962"/>
                  </a:lnTo>
                  <a:cubicBezTo>
                    <a:pt x="0" y="15403"/>
                    <a:pt x="2208" y="10071"/>
                    <a:pt x="6140" y="6140"/>
                  </a:cubicBezTo>
                  <a:cubicBezTo>
                    <a:pt x="10071" y="2208"/>
                    <a:pt x="15403" y="0"/>
                    <a:pt x="20962" y="0"/>
                  </a:cubicBezTo>
                  <a:close/>
                </a:path>
              </a:pathLst>
            </a:custGeom>
            <a:solidFill>
              <a:srgbClr val="F1F1F1"/>
            </a:solidFill>
          </p:spPr>
        </p:sp>
        <p:sp>
          <p:nvSpPr>
            <p:cNvPr name="TextBox 11" id="11"/>
            <p:cNvSpPr txBox="true"/>
            <p:nvPr/>
          </p:nvSpPr>
          <p:spPr>
            <a:xfrm>
              <a:off x="0" y="-38100"/>
              <a:ext cx="2139986" cy="1545544"/>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653144" y="3545464"/>
            <a:ext cx="7431406" cy="5180329"/>
          </a:xfrm>
          <a:prstGeom prst="rect">
            <a:avLst/>
          </a:prstGeom>
        </p:spPr>
        <p:txBody>
          <a:bodyPr anchor="t" rtlCol="false" tIns="0" lIns="0" bIns="0" rIns="0">
            <a:spAutoFit/>
          </a:bodyPr>
          <a:lstStyle/>
          <a:p>
            <a:pPr algn="just" marL="496575" indent="-248288" lvl="1">
              <a:lnSpc>
                <a:spcPts val="3220"/>
              </a:lnSpc>
              <a:buFont typeface="Arial"/>
              <a:buChar char="•"/>
            </a:pPr>
            <a:r>
              <a:rPr lang="en-US" sz="2300">
                <a:solidFill>
                  <a:srgbClr val="000000"/>
                </a:solidFill>
                <a:latin typeface="Open Sauce"/>
                <a:ea typeface="Open Sauce"/>
                <a:cs typeface="Open Sauce"/>
                <a:sym typeface="Open Sauce"/>
              </a:rPr>
              <a:t>The Summary dashboard provides an at-a-glance health check. We tracked 38.6K applications, resulting in over $435M in funded loans.</a:t>
            </a:r>
          </a:p>
          <a:p>
            <a:pPr algn="just" marL="496575" indent="-248288" lvl="1">
              <a:lnSpc>
                <a:spcPts val="3220"/>
              </a:lnSpc>
              <a:buFont typeface="Arial"/>
              <a:buChar char="•"/>
            </a:pPr>
            <a:r>
              <a:rPr lang="en-US" sz="2300">
                <a:solidFill>
                  <a:srgbClr val="000000"/>
                </a:solidFill>
                <a:latin typeface="Open Sauce"/>
                <a:ea typeface="Open Sauce"/>
                <a:cs typeface="Open Sauce"/>
                <a:sym typeface="Open Sauce"/>
              </a:rPr>
              <a:t>Crucially, all key metrics show strong positive Month-over-Month growth, with Amount Received growing by 15.8%, indicating healthy repayment trends.</a:t>
            </a:r>
          </a:p>
          <a:p>
            <a:pPr algn="just" marL="496575" indent="-248288" lvl="1">
              <a:lnSpc>
                <a:spcPts val="3220"/>
              </a:lnSpc>
              <a:buFont typeface="Arial"/>
              <a:buChar char="•"/>
            </a:pPr>
            <a:r>
              <a:rPr lang="en-US" sz="2300">
                <a:solidFill>
                  <a:srgbClr val="000000"/>
                </a:solidFill>
                <a:latin typeface="Open Sauce"/>
                <a:ea typeface="Open Sauce"/>
                <a:cs typeface="Open Sauce"/>
                <a:sym typeface="Open Sauce"/>
              </a:rPr>
              <a:t>The portfolio is largely healthy, with 'Good Loans' representing 86.2% of all applications. However, the remaining 13.8% of 'Bad Loans' represents a significant financial risk that we'll quantify next.</a:t>
            </a:r>
          </a:p>
        </p:txBody>
      </p:sp>
      <p:grpSp>
        <p:nvGrpSpPr>
          <p:cNvPr name="Group 13" id="13"/>
          <p:cNvGrpSpPr/>
          <p:nvPr/>
        </p:nvGrpSpPr>
        <p:grpSpPr>
          <a:xfrm rot="0">
            <a:off x="-1086669" y="6262692"/>
            <a:ext cx="1673561" cy="1673561"/>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972F0">
                    <a:alpha val="100000"/>
                  </a:srgbClr>
                </a:gs>
                <a:gs pos="100000">
                  <a:srgbClr val="1CDAFF">
                    <a:alpha val="100000"/>
                  </a:srgbClr>
                </a:gs>
              </a:gsLst>
              <a:lin ang="5400000"/>
            </a:gra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6" id="16"/>
          <p:cNvSpPr/>
          <p:nvPr/>
        </p:nvSpPr>
        <p:spPr>
          <a:xfrm flipH="false" flipV="false" rot="0">
            <a:off x="17020776" y="528088"/>
            <a:ext cx="1766866" cy="969568"/>
          </a:xfrm>
          <a:custGeom>
            <a:avLst/>
            <a:gdLst/>
            <a:ahLst/>
            <a:cxnLst/>
            <a:rect r="r" b="b" t="t" l="l"/>
            <a:pathLst>
              <a:path h="969568" w="1766866">
                <a:moveTo>
                  <a:pt x="0" y="0"/>
                </a:moveTo>
                <a:lnTo>
                  <a:pt x="1766866" y="0"/>
                </a:lnTo>
                <a:lnTo>
                  <a:pt x="1766866" y="969568"/>
                </a:lnTo>
                <a:lnTo>
                  <a:pt x="0" y="96956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7" id="17"/>
          <p:cNvGrpSpPr/>
          <p:nvPr/>
        </p:nvGrpSpPr>
        <p:grpSpPr>
          <a:xfrm rot="0">
            <a:off x="0" y="9828123"/>
            <a:ext cx="18288000" cy="12844173"/>
            <a:chOff x="0" y="0"/>
            <a:chExt cx="4816593" cy="3382827"/>
          </a:xfrm>
        </p:grpSpPr>
        <p:sp>
          <p:nvSpPr>
            <p:cNvPr name="Freeform 18" id="18"/>
            <p:cNvSpPr/>
            <p:nvPr/>
          </p:nvSpPr>
          <p:spPr>
            <a:xfrm flipH="false" flipV="false" rot="0">
              <a:off x="0" y="0"/>
              <a:ext cx="4816592" cy="3382827"/>
            </a:xfrm>
            <a:custGeom>
              <a:avLst/>
              <a:gdLst/>
              <a:ahLst/>
              <a:cxnLst/>
              <a:rect r="r" b="b" t="t" l="l"/>
              <a:pathLst>
                <a:path h="3382827" w="4816592">
                  <a:moveTo>
                    <a:pt x="21590" y="0"/>
                  </a:moveTo>
                  <a:lnTo>
                    <a:pt x="4795002" y="0"/>
                  </a:lnTo>
                  <a:cubicBezTo>
                    <a:pt x="4800728" y="0"/>
                    <a:pt x="4806220" y="2275"/>
                    <a:pt x="4810269" y="6324"/>
                  </a:cubicBezTo>
                  <a:cubicBezTo>
                    <a:pt x="4814318" y="10372"/>
                    <a:pt x="4816592" y="15864"/>
                    <a:pt x="4816592" y="21590"/>
                  </a:cubicBezTo>
                  <a:lnTo>
                    <a:pt x="4816592" y="3361237"/>
                  </a:lnTo>
                  <a:cubicBezTo>
                    <a:pt x="4816592" y="3366963"/>
                    <a:pt x="4814318" y="3372455"/>
                    <a:pt x="4810269" y="3376504"/>
                  </a:cubicBezTo>
                  <a:cubicBezTo>
                    <a:pt x="4806220" y="3380553"/>
                    <a:pt x="4800728" y="3382827"/>
                    <a:pt x="4795002" y="3382827"/>
                  </a:cubicBezTo>
                  <a:lnTo>
                    <a:pt x="21590" y="3382827"/>
                  </a:lnTo>
                  <a:cubicBezTo>
                    <a:pt x="9666" y="3382827"/>
                    <a:pt x="0" y="3373161"/>
                    <a:pt x="0" y="3361237"/>
                  </a:cubicBezTo>
                  <a:lnTo>
                    <a:pt x="0" y="21590"/>
                  </a:lnTo>
                  <a:cubicBezTo>
                    <a:pt x="0" y="9666"/>
                    <a:pt x="9666" y="0"/>
                    <a:pt x="21590" y="0"/>
                  </a:cubicBezTo>
                  <a:close/>
                </a:path>
              </a:pathLst>
            </a:custGeom>
            <a:solidFill>
              <a:srgbClr val="3972F0"/>
            </a:solidFill>
          </p:spPr>
        </p:sp>
        <p:sp>
          <p:nvSpPr>
            <p:cNvPr name="TextBox 19" id="19"/>
            <p:cNvSpPr txBox="true"/>
            <p:nvPr/>
          </p:nvSpPr>
          <p:spPr>
            <a:xfrm>
              <a:off x="0" y="-38100"/>
              <a:ext cx="4816593" cy="3420927"/>
            </a:xfrm>
            <a:prstGeom prst="rect">
              <a:avLst/>
            </a:prstGeom>
          </p:spPr>
          <p:txBody>
            <a:bodyPr anchor="ctr" rtlCol="false" tIns="50800" lIns="50800" bIns="50800" rIns="50800"/>
            <a:lstStyle/>
            <a:p>
              <a:pPr algn="ctr">
                <a:lnSpc>
                  <a:spcPts val="2659"/>
                </a:lnSpc>
              </a:pPr>
            </a:p>
          </p:txBody>
        </p:sp>
      </p:grpSp>
      <p:sp>
        <p:nvSpPr>
          <p:cNvPr name="Freeform 20" id="20"/>
          <p:cNvSpPr/>
          <p:nvPr/>
        </p:nvSpPr>
        <p:spPr>
          <a:xfrm flipH="false" flipV="false" rot="0">
            <a:off x="366080" y="9171889"/>
            <a:ext cx="1766866" cy="969568"/>
          </a:xfrm>
          <a:custGeom>
            <a:avLst/>
            <a:gdLst/>
            <a:ahLst/>
            <a:cxnLst/>
            <a:rect r="r" b="b" t="t" l="l"/>
            <a:pathLst>
              <a:path h="969568" w="1766866">
                <a:moveTo>
                  <a:pt x="0" y="0"/>
                </a:moveTo>
                <a:lnTo>
                  <a:pt x="1766866" y="0"/>
                </a:lnTo>
                <a:lnTo>
                  <a:pt x="1766866" y="969568"/>
                </a:lnTo>
                <a:lnTo>
                  <a:pt x="0" y="96956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1" id="21"/>
          <p:cNvSpPr/>
          <p:nvPr/>
        </p:nvSpPr>
        <p:spPr>
          <a:xfrm flipH="false" flipV="false" rot="2599173">
            <a:off x="9245747" y="2372133"/>
            <a:ext cx="565249" cy="521089"/>
          </a:xfrm>
          <a:custGeom>
            <a:avLst/>
            <a:gdLst/>
            <a:ahLst/>
            <a:cxnLst/>
            <a:rect r="r" b="b" t="t" l="l"/>
            <a:pathLst>
              <a:path h="521089" w="565249">
                <a:moveTo>
                  <a:pt x="0" y="0"/>
                </a:moveTo>
                <a:lnTo>
                  <a:pt x="565249" y="0"/>
                </a:lnTo>
                <a:lnTo>
                  <a:pt x="565249" y="521089"/>
                </a:lnTo>
                <a:lnTo>
                  <a:pt x="0" y="521089"/>
                </a:lnTo>
                <a:lnTo>
                  <a:pt x="0" y="0"/>
                </a:lnTo>
                <a:close/>
              </a:path>
            </a:pathLst>
          </a:custGeom>
          <a:blipFill>
            <a:blip r:embed="rId6">
              <a:extLst>
                <a:ext uri="{96DAC541-7B7A-43D3-8B79-37D633B846F1}">
                  <asvg:svgBlip xmlns:asvg="http://schemas.microsoft.com/office/drawing/2016/SVG/main" r:embed="rId7"/>
                </a:ext>
              </a:extLst>
            </a:blip>
            <a:stretch>
              <a:fillRect l="-31484" t="-39236" r="-39297" b="-46019"/>
            </a:stretch>
          </a:blipFill>
        </p:spPr>
      </p:sp>
      <p:sp>
        <p:nvSpPr>
          <p:cNvPr name="Freeform 22" id="22"/>
          <p:cNvSpPr/>
          <p:nvPr/>
        </p:nvSpPr>
        <p:spPr>
          <a:xfrm flipH="false" flipV="false" rot="2599173">
            <a:off x="424886" y="6042191"/>
            <a:ext cx="326694" cy="301171"/>
          </a:xfrm>
          <a:custGeom>
            <a:avLst/>
            <a:gdLst/>
            <a:ahLst/>
            <a:cxnLst/>
            <a:rect r="r" b="b" t="t" l="l"/>
            <a:pathLst>
              <a:path h="301171" w="326694">
                <a:moveTo>
                  <a:pt x="0" y="0"/>
                </a:moveTo>
                <a:lnTo>
                  <a:pt x="326693" y="0"/>
                </a:lnTo>
                <a:lnTo>
                  <a:pt x="326693" y="301171"/>
                </a:lnTo>
                <a:lnTo>
                  <a:pt x="0" y="301171"/>
                </a:lnTo>
                <a:lnTo>
                  <a:pt x="0" y="0"/>
                </a:lnTo>
                <a:close/>
              </a:path>
            </a:pathLst>
          </a:custGeom>
          <a:blipFill>
            <a:blip r:embed="rId6">
              <a:extLst>
                <a:ext uri="{96DAC541-7B7A-43D3-8B79-37D633B846F1}">
                  <asvg:svgBlip xmlns:asvg="http://schemas.microsoft.com/office/drawing/2016/SVG/main" r:embed="rId7"/>
                </a:ext>
              </a:extLst>
            </a:blip>
            <a:stretch>
              <a:fillRect l="-31484" t="-39236" r="-39297" b="-46019"/>
            </a:stretch>
          </a:blipFill>
        </p:spPr>
      </p:sp>
      <p:sp>
        <p:nvSpPr>
          <p:cNvPr name="Freeform 23" id="23"/>
          <p:cNvSpPr/>
          <p:nvPr/>
        </p:nvSpPr>
        <p:spPr>
          <a:xfrm flipH="false" flipV="false" rot="0">
            <a:off x="9193090" y="2249222"/>
            <a:ext cx="9094910" cy="5713160"/>
          </a:xfrm>
          <a:custGeom>
            <a:avLst/>
            <a:gdLst/>
            <a:ahLst/>
            <a:cxnLst/>
            <a:rect r="r" b="b" t="t" l="l"/>
            <a:pathLst>
              <a:path h="5713160" w="9094910">
                <a:moveTo>
                  <a:pt x="0" y="0"/>
                </a:moveTo>
                <a:lnTo>
                  <a:pt x="9094910" y="0"/>
                </a:lnTo>
                <a:lnTo>
                  <a:pt x="9094910" y="5713160"/>
                </a:lnTo>
                <a:lnTo>
                  <a:pt x="0" y="5713160"/>
                </a:lnTo>
                <a:lnTo>
                  <a:pt x="0" y="0"/>
                </a:lnTo>
                <a:close/>
              </a:path>
            </a:pathLst>
          </a:custGeom>
          <a:blipFill>
            <a:blip r:embed="rId8"/>
            <a:stretch>
              <a:fillRect l="-668" t="0" r="-10512"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026458" y="-698443"/>
            <a:ext cx="1396886" cy="1396886"/>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972F0">
                    <a:alpha val="100000"/>
                  </a:srgbClr>
                </a:gs>
                <a:gs pos="100000">
                  <a:srgbClr val="1CDAFF">
                    <a:alpha val="100000"/>
                  </a:srgbClr>
                </a:gs>
              </a:gsLst>
              <a:lin ang="5400000"/>
            </a:gra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7083507" y="6311028"/>
            <a:ext cx="1396886" cy="1396886"/>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972F0">
                    <a:alpha val="100000"/>
                  </a:srgbClr>
                </a:gs>
                <a:gs pos="100000">
                  <a:srgbClr val="1CDAFF">
                    <a:alpha val="100000"/>
                  </a:srgbClr>
                </a:gs>
              </a:gsLst>
              <a:lin ang="5400000"/>
            </a:gra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9665722" y="6348822"/>
            <a:ext cx="7455630" cy="3180080"/>
          </a:xfrm>
          <a:prstGeom prst="rect">
            <a:avLst/>
          </a:prstGeom>
        </p:spPr>
        <p:txBody>
          <a:bodyPr anchor="t" rtlCol="false" tIns="0" lIns="0" bIns="0" rIns="0">
            <a:spAutoFit/>
          </a:bodyPr>
          <a:lstStyle/>
          <a:p>
            <a:pPr algn="l" marL="496571" indent="-248285" lvl="1">
              <a:lnSpc>
                <a:spcPts val="3220"/>
              </a:lnSpc>
              <a:buFont typeface="Arial"/>
              <a:buChar char="•"/>
            </a:pPr>
            <a:r>
              <a:rPr lang="en-US" sz="2300">
                <a:solidFill>
                  <a:srgbClr val="000000"/>
                </a:solidFill>
                <a:latin typeface="Open Sauce"/>
                <a:ea typeface="Open Sauce"/>
                <a:cs typeface="Open Sauce"/>
                <a:sym typeface="Open Sauce"/>
              </a:rPr>
              <a:t>Key Borrower Segment: Borrowers with '10+ years' of employment history are our largest and most valuable segment, taking out the most loans by a significant margin.</a:t>
            </a:r>
          </a:p>
          <a:p>
            <a:pPr algn="l" marL="496571" indent="-248285" lvl="1">
              <a:lnSpc>
                <a:spcPts val="3220"/>
              </a:lnSpc>
              <a:buFont typeface="Arial"/>
              <a:buChar char="•"/>
            </a:pPr>
            <a:r>
              <a:rPr lang="en-US" sz="2300">
                <a:solidFill>
                  <a:srgbClr val="000000"/>
                </a:solidFill>
                <a:latin typeface="Open Sauce"/>
                <a:ea typeface="Open Sauce"/>
                <a:cs typeface="Open Sauce"/>
                <a:sym typeface="Open Sauce"/>
              </a:rPr>
              <a:t>Geographic Focus: The map clearly shows that California is by far our largest market, representing the highest volume of applications and funded amounts.</a:t>
            </a:r>
          </a:p>
        </p:txBody>
      </p:sp>
      <p:grpSp>
        <p:nvGrpSpPr>
          <p:cNvPr name="Group 9" id="9"/>
          <p:cNvGrpSpPr/>
          <p:nvPr/>
        </p:nvGrpSpPr>
        <p:grpSpPr>
          <a:xfrm rot="0">
            <a:off x="397194" y="9528902"/>
            <a:ext cx="2843208" cy="2843208"/>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972F0">
                    <a:alpha val="100000"/>
                  </a:srgbClr>
                </a:gs>
                <a:gs pos="100000">
                  <a:srgbClr val="1CDAFF">
                    <a:alpha val="100000"/>
                  </a:srgbClr>
                </a:gs>
              </a:gsLst>
              <a:lin ang="5400000"/>
            </a:gra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2" id="12"/>
          <p:cNvSpPr/>
          <p:nvPr/>
        </p:nvSpPr>
        <p:spPr>
          <a:xfrm flipH="false" flipV="false" rot="0">
            <a:off x="-883433" y="4489895"/>
            <a:ext cx="1766866" cy="969568"/>
          </a:xfrm>
          <a:custGeom>
            <a:avLst/>
            <a:gdLst/>
            <a:ahLst/>
            <a:cxnLst/>
            <a:rect r="r" b="b" t="t" l="l"/>
            <a:pathLst>
              <a:path h="969568" w="1766866">
                <a:moveTo>
                  <a:pt x="0" y="0"/>
                </a:moveTo>
                <a:lnTo>
                  <a:pt x="1766866" y="0"/>
                </a:lnTo>
                <a:lnTo>
                  <a:pt x="1766866" y="969568"/>
                </a:lnTo>
                <a:lnTo>
                  <a:pt x="0" y="96956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3" id="13"/>
          <p:cNvSpPr/>
          <p:nvPr/>
        </p:nvSpPr>
        <p:spPr>
          <a:xfrm flipH="false" flipV="false" rot="5400000">
            <a:off x="8597549" y="7890083"/>
            <a:ext cx="1766866" cy="969568"/>
          </a:xfrm>
          <a:custGeom>
            <a:avLst/>
            <a:gdLst/>
            <a:ahLst/>
            <a:cxnLst/>
            <a:rect r="r" b="b" t="t" l="l"/>
            <a:pathLst>
              <a:path h="969568" w="1766866">
                <a:moveTo>
                  <a:pt x="0" y="0"/>
                </a:moveTo>
                <a:lnTo>
                  <a:pt x="1766867" y="0"/>
                </a:lnTo>
                <a:lnTo>
                  <a:pt x="1766867" y="969568"/>
                </a:lnTo>
                <a:lnTo>
                  <a:pt x="0" y="96956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4" id="14"/>
          <p:cNvGrpSpPr/>
          <p:nvPr/>
        </p:nvGrpSpPr>
        <p:grpSpPr>
          <a:xfrm rot="0">
            <a:off x="17645944" y="-1278586"/>
            <a:ext cx="3352813" cy="12844173"/>
            <a:chOff x="0" y="0"/>
            <a:chExt cx="883046" cy="3382827"/>
          </a:xfrm>
        </p:grpSpPr>
        <p:sp>
          <p:nvSpPr>
            <p:cNvPr name="Freeform 15" id="15"/>
            <p:cNvSpPr/>
            <p:nvPr/>
          </p:nvSpPr>
          <p:spPr>
            <a:xfrm flipH="false" flipV="false" rot="0">
              <a:off x="0" y="0"/>
              <a:ext cx="883046" cy="3382827"/>
            </a:xfrm>
            <a:custGeom>
              <a:avLst/>
              <a:gdLst/>
              <a:ahLst/>
              <a:cxnLst/>
              <a:rect r="r" b="b" t="t" l="l"/>
              <a:pathLst>
                <a:path h="3382827" w="883046">
                  <a:moveTo>
                    <a:pt x="117763" y="0"/>
                  </a:moveTo>
                  <a:lnTo>
                    <a:pt x="765282" y="0"/>
                  </a:lnTo>
                  <a:cubicBezTo>
                    <a:pt x="830321" y="0"/>
                    <a:pt x="883046" y="52724"/>
                    <a:pt x="883046" y="117763"/>
                  </a:cubicBezTo>
                  <a:lnTo>
                    <a:pt x="883046" y="3265064"/>
                  </a:lnTo>
                  <a:cubicBezTo>
                    <a:pt x="883046" y="3296297"/>
                    <a:pt x="870638" y="3326250"/>
                    <a:pt x="848554" y="3348335"/>
                  </a:cubicBezTo>
                  <a:cubicBezTo>
                    <a:pt x="826469" y="3370420"/>
                    <a:pt x="796515" y="3382827"/>
                    <a:pt x="765282" y="3382827"/>
                  </a:cubicBezTo>
                  <a:lnTo>
                    <a:pt x="117763" y="3382827"/>
                  </a:lnTo>
                  <a:cubicBezTo>
                    <a:pt x="52724" y="3382827"/>
                    <a:pt x="0" y="3330103"/>
                    <a:pt x="0" y="3265064"/>
                  </a:cubicBezTo>
                  <a:lnTo>
                    <a:pt x="0" y="117763"/>
                  </a:lnTo>
                  <a:cubicBezTo>
                    <a:pt x="0" y="52724"/>
                    <a:pt x="52724" y="0"/>
                    <a:pt x="117763" y="0"/>
                  </a:cubicBezTo>
                  <a:close/>
                </a:path>
              </a:pathLst>
            </a:custGeom>
            <a:solidFill>
              <a:srgbClr val="3972F0"/>
            </a:solidFill>
          </p:spPr>
        </p:sp>
        <p:sp>
          <p:nvSpPr>
            <p:cNvPr name="TextBox 16" id="16"/>
            <p:cNvSpPr txBox="true"/>
            <p:nvPr/>
          </p:nvSpPr>
          <p:spPr>
            <a:xfrm>
              <a:off x="0" y="-38100"/>
              <a:ext cx="883046" cy="3420927"/>
            </a:xfrm>
            <a:prstGeom prst="rect">
              <a:avLst/>
            </a:prstGeom>
          </p:spPr>
          <p:txBody>
            <a:bodyPr anchor="ctr" rtlCol="false" tIns="50800" lIns="50800" bIns="50800" rIns="50800"/>
            <a:lstStyle/>
            <a:p>
              <a:pPr algn="ctr">
                <a:lnSpc>
                  <a:spcPts val="2659"/>
                </a:lnSpc>
              </a:pPr>
            </a:p>
          </p:txBody>
        </p:sp>
      </p:grpSp>
      <p:sp>
        <p:nvSpPr>
          <p:cNvPr name="Freeform 17" id="17"/>
          <p:cNvSpPr/>
          <p:nvPr/>
        </p:nvSpPr>
        <p:spPr>
          <a:xfrm flipH="false" flipV="false" rot="0">
            <a:off x="9212039" y="367541"/>
            <a:ext cx="8362996" cy="5282328"/>
          </a:xfrm>
          <a:custGeom>
            <a:avLst/>
            <a:gdLst/>
            <a:ahLst/>
            <a:cxnLst/>
            <a:rect r="r" b="b" t="t" l="l"/>
            <a:pathLst>
              <a:path h="5282328" w="8362996">
                <a:moveTo>
                  <a:pt x="0" y="0"/>
                </a:moveTo>
                <a:lnTo>
                  <a:pt x="8362996" y="0"/>
                </a:lnTo>
                <a:lnTo>
                  <a:pt x="8362996" y="5282328"/>
                </a:lnTo>
                <a:lnTo>
                  <a:pt x="0" y="5282328"/>
                </a:lnTo>
                <a:lnTo>
                  <a:pt x="0" y="0"/>
                </a:lnTo>
                <a:close/>
              </a:path>
            </a:pathLst>
          </a:custGeom>
          <a:blipFill>
            <a:blip r:embed="rId4"/>
            <a:stretch>
              <a:fillRect l="-20101" t="-809" r="0" b="-5196"/>
            </a:stretch>
          </a:blipFill>
        </p:spPr>
      </p:sp>
      <p:sp>
        <p:nvSpPr>
          <p:cNvPr name="Freeform 18" id="18"/>
          <p:cNvSpPr/>
          <p:nvPr/>
        </p:nvSpPr>
        <p:spPr>
          <a:xfrm flipH="false" flipV="false" rot="0">
            <a:off x="397194" y="4931722"/>
            <a:ext cx="8599004" cy="5219728"/>
          </a:xfrm>
          <a:custGeom>
            <a:avLst/>
            <a:gdLst/>
            <a:ahLst/>
            <a:cxnLst/>
            <a:rect r="r" b="b" t="t" l="l"/>
            <a:pathLst>
              <a:path h="5219728" w="8599004">
                <a:moveTo>
                  <a:pt x="0" y="0"/>
                </a:moveTo>
                <a:lnTo>
                  <a:pt x="8599005" y="0"/>
                </a:lnTo>
                <a:lnTo>
                  <a:pt x="8599005" y="5219729"/>
                </a:lnTo>
                <a:lnTo>
                  <a:pt x="0" y="5219729"/>
                </a:lnTo>
                <a:lnTo>
                  <a:pt x="0" y="0"/>
                </a:lnTo>
                <a:close/>
              </a:path>
            </a:pathLst>
          </a:custGeom>
          <a:blipFill>
            <a:blip r:embed="rId5"/>
            <a:stretch>
              <a:fillRect l="-21785" t="-10484" r="-15754" b="-14986"/>
            </a:stretch>
          </a:blipFill>
        </p:spPr>
      </p:sp>
      <p:sp>
        <p:nvSpPr>
          <p:cNvPr name="TextBox 19" id="19"/>
          <p:cNvSpPr txBox="true"/>
          <p:nvPr/>
        </p:nvSpPr>
        <p:spPr>
          <a:xfrm rot="0">
            <a:off x="146242" y="281816"/>
            <a:ext cx="8570497" cy="1500505"/>
          </a:xfrm>
          <a:prstGeom prst="rect">
            <a:avLst/>
          </a:prstGeom>
        </p:spPr>
        <p:txBody>
          <a:bodyPr anchor="t" rtlCol="false" tIns="0" lIns="0" bIns="0" rIns="0">
            <a:spAutoFit/>
          </a:bodyPr>
          <a:lstStyle/>
          <a:p>
            <a:pPr algn="l">
              <a:lnSpc>
                <a:spcPts val="6020"/>
              </a:lnSpc>
            </a:pPr>
            <a:r>
              <a:rPr lang="en-US" sz="4300" spc="-301" b="true">
                <a:solidFill>
                  <a:srgbClr val="000000"/>
                </a:solidFill>
                <a:latin typeface="Open Sauce Bold"/>
                <a:ea typeface="Open Sauce Bold"/>
                <a:cs typeface="Open Sauce Bold"/>
                <a:sym typeface="Open Sauce Bold"/>
              </a:rPr>
              <a:t>Deep Dive: Who Are Our Customers and Why Are They Borrowing?</a:t>
            </a:r>
          </a:p>
        </p:txBody>
      </p:sp>
      <p:sp>
        <p:nvSpPr>
          <p:cNvPr name="TextBox 20" id="20"/>
          <p:cNvSpPr txBox="true"/>
          <p:nvPr/>
        </p:nvSpPr>
        <p:spPr>
          <a:xfrm rot="0">
            <a:off x="883433" y="1794600"/>
            <a:ext cx="7103308" cy="3180079"/>
          </a:xfrm>
          <a:prstGeom prst="rect">
            <a:avLst/>
          </a:prstGeom>
        </p:spPr>
        <p:txBody>
          <a:bodyPr anchor="t" rtlCol="false" tIns="0" lIns="0" bIns="0" rIns="0">
            <a:spAutoFit/>
          </a:bodyPr>
          <a:lstStyle/>
          <a:p>
            <a:pPr algn="just" marL="496575" indent="-248288" lvl="1">
              <a:lnSpc>
                <a:spcPts val="3220"/>
              </a:lnSpc>
              <a:buFont typeface="Arial"/>
              <a:buChar char="•"/>
            </a:pPr>
            <a:r>
              <a:rPr lang="en-US" sz="2300">
                <a:solidFill>
                  <a:srgbClr val="000000"/>
                </a:solidFill>
                <a:latin typeface="Open Sauce"/>
                <a:ea typeface="Open Sauce"/>
                <a:cs typeface="Open Sauce"/>
                <a:sym typeface="Open Sauce"/>
              </a:rPr>
              <a:t>The Overview dashboard allows us to segment the data and understand the drivers behind the KPIs.</a:t>
            </a:r>
          </a:p>
          <a:p>
            <a:pPr algn="just" marL="496575" indent="-248288" lvl="1">
              <a:lnSpc>
                <a:spcPts val="3220"/>
              </a:lnSpc>
              <a:buFont typeface="Arial"/>
              <a:buChar char="•"/>
            </a:pPr>
            <a:r>
              <a:rPr lang="en-US" sz="2300">
                <a:solidFill>
                  <a:srgbClr val="000000"/>
                </a:solidFill>
                <a:latin typeface="Open Sauce"/>
                <a:ea typeface="Open Sauce"/>
                <a:cs typeface="Open Sauce"/>
                <a:sym typeface="Open Sauce"/>
              </a:rPr>
              <a:t>Primary Motivation: The overwhelming majority of loans—over 18,000 applications—are for "Debt Consolidation." This tells us our main service is helping customers manage existing debt.</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244132" y="938201"/>
            <a:ext cx="8015168" cy="8015168"/>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CEEF4"/>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1203990" y="421698"/>
            <a:ext cx="7542918" cy="1562100"/>
          </a:xfrm>
          <a:prstGeom prst="rect">
            <a:avLst/>
          </a:prstGeom>
        </p:spPr>
        <p:txBody>
          <a:bodyPr anchor="t" rtlCol="false" tIns="0" lIns="0" bIns="0" rIns="0">
            <a:spAutoFit/>
          </a:bodyPr>
          <a:lstStyle/>
          <a:p>
            <a:pPr algn="l">
              <a:lnSpc>
                <a:spcPts val="6299"/>
              </a:lnSpc>
            </a:pPr>
            <a:r>
              <a:rPr lang="en-US" sz="4500" spc="-315" b="true">
                <a:solidFill>
                  <a:srgbClr val="000000"/>
                </a:solidFill>
                <a:latin typeface="Open Sauce Bold"/>
                <a:ea typeface="Open Sauce Bold"/>
                <a:cs typeface="Open Sauce Bold"/>
                <a:sym typeface="Open Sauce Bold"/>
              </a:rPr>
              <a:t>The Bottom Line: Quantifying the True Cost of Risk</a:t>
            </a:r>
          </a:p>
        </p:txBody>
      </p:sp>
      <p:sp>
        <p:nvSpPr>
          <p:cNvPr name="TextBox 6" id="6"/>
          <p:cNvSpPr txBox="true"/>
          <p:nvPr/>
        </p:nvSpPr>
        <p:spPr>
          <a:xfrm rot="0">
            <a:off x="1203990" y="3072116"/>
            <a:ext cx="7156709" cy="4365759"/>
          </a:xfrm>
          <a:prstGeom prst="rect">
            <a:avLst/>
          </a:prstGeom>
        </p:spPr>
        <p:txBody>
          <a:bodyPr anchor="t" rtlCol="false" tIns="0" lIns="0" bIns="0" rIns="0">
            <a:spAutoFit/>
          </a:bodyPr>
          <a:lstStyle/>
          <a:p>
            <a:pPr algn="just" marL="538608" indent="-269304" lvl="1">
              <a:lnSpc>
                <a:spcPts val="3492"/>
              </a:lnSpc>
              <a:buFont typeface="Arial"/>
              <a:buChar char="•"/>
            </a:pPr>
            <a:r>
              <a:rPr lang="en-US" sz="2494">
                <a:solidFill>
                  <a:srgbClr val="000000"/>
                </a:solidFill>
                <a:latin typeface="Open Sauce"/>
                <a:ea typeface="Open Sauce"/>
                <a:cs typeface="Open Sauce"/>
                <a:sym typeface="Open Sauce"/>
              </a:rPr>
              <a:t>This is the most critical financial insight from the project. The net loss from defaulted loans is over $28 million.</a:t>
            </a:r>
          </a:p>
          <a:p>
            <a:pPr algn="just" marL="538608" indent="-269304" lvl="1">
              <a:lnSpc>
                <a:spcPts val="3492"/>
              </a:lnSpc>
              <a:buFont typeface="Arial"/>
              <a:buChar char="•"/>
            </a:pPr>
            <a:r>
              <a:rPr lang="en-US" sz="2494">
                <a:solidFill>
                  <a:srgbClr val="000000"/>
                </a:solidFill>
                <a:latin typeface="Open Sauce"/>
                <a:ea typeface="Open Sauce"/>
                <a:cs typeface="Open Sauce"/>
                <a:sym typeface="Open Sauce"/>
              </a:rPr>
              <a:t>This finding is crucial because it shows that the losses from just 13.8% of the portfolio wiped out over 40% of the profits generated by the healthy 86%.</a:t>
            </a:r>
          </a:p>
          <a:p>
            <a:pPr algn="just" marL="538608" indent="-269304" lvl="1">
              <a:lnSpc>
                <a:spcPts val="3492"/>
              </a:lnSpc>
              <a:buFont typeface="Arial"/>
              <a:buChar char="•"/>
            </a:pPr>
            <a:r>
              <a:rPr lang="en-US" sz="2494">
                <a:solidFill>
                  <a:srgbClr val="000000"/>
                </a:solidFill>
                <a:latin typeface="Open Sauce"/>
                <a:ea typeface="Open Sauce"/>
                <a:cs typeface="Open Sauce"/>
                <a:sym typeface="Open Sauce"/>
              </a:rPr>
              <a:t>This quantifies the immense financial incentive for the bank to reduce its default rate.</a:t>
            </a:r>
          </a:p>
        </p:txBody>
      </p:sp>
      <p:grpSp>
        <p:nvGrpSpPr>
          <p:cNvPr name="Group 7" id="7"/>
          <p:cNvGrpSpPr/>
          <p:nvPr/>
        </p:nvGrpSpPr>
        <p:grpSpPr>
          <a:xfrm rot="0">
            <a:off x="-17259300" y="-1690561"/>
            <a:ext cx="17966065" cy="12844173"/>
            <a:chOff x="0" y="0"/>
            <a:chExt cx="4731803" cy="3382827"/>
          </a:xfrm>
        </p:grpSpPr>
        <p:sp>
          <p:nvSpPr>
            <p:cNvPr name="Freeform 8" id="8"/>
            <p:cNvSpPr/>
            <p:nvPr/>
          </p:nvSpPr>
          <p:spPr>
            <a:xfrm flipH="false" flipV="false" rot="0">
              <a:off x="0" y="0"/>
              <a:ext cx="4731803" cy="3382827"/>
            </a:xfrm>
            <a:custGeom>
              <a:avLst/>
              <a:gdLst/>
              <a:ahLst/>
              <a:cxnLst/>
              <a:rect r="r" b="b" t="t" l="l"/>
              <a:pathLst>
                <a:path h="3382827" w="4731803">
                  <a:moveTo>
                    <a:pt x="21977" y="0"/>
                  </a:moveTo>
                  <a:lnTo>
                    <a:pt x="4709826" y="0"/>
                  </a:lnTo>
                  <a:cubicBezTo>
                    <a:pt x="4715655" y="0"/>
                    <a:pt x="4721245" y="2315"/>
                    <a:pt x="4725366" y="6437"/>
                  </a:cubicBezTo>
                  <a:cubicBezTo>
                    <a:pt x="4729488" y="10558"/>
                    <a:pt x="4731803" y="16148"/>
                    <a:pt x="4731803" y="21977"/>
                  </a:cubicBezTo>
                  <a:lnTo>
                    <a:pt x="4731803" y="3360850"/>
                  </a:lnTo>
                  <a:cubicBezTo>
                    <a:pt x="4731803" y="3366679"/>
                    <a:pt x="4729488" y="3372269"/>
                    <a:pt x="4725366" y="3376390"/>
                  </a:cubicBezTo>
                  <a:cubicBezTo>
                    <a:pt x="4721245" y="3380512"/>
                    <a:pt x="4715655" y="3382827"/>
                    <a:pt x="4709826" y="3382827"/>
                  </a:cubicBezTo>
                  <a:lnTo>
                    <a:pt x="21977" y="3382827"/>
                  </a:lnTo>
                  <a:cubicBezTo>
                    <a:pt x="16148" y="3382827"/>
                    <a:pt x="10558" y="3380512"/>
                    <a:pt x="6437" y="3376390"/>
                  </a:cubicBezTo>
                  <a:cubicBezTo>
                    <a:pt x="2315" y="3372269"/>
                    <a:pt x="0" y="3366679"/>
                    <a:pt x="0" y="3360850"/>
                  </a:cubicBezTo>
                  <a:lnTo>
                    <a:pt x="0" y="21977"/>
                  </a:lnTo>
                  <a:cubicBezTo>
                    <a:pt x="0" y="16148"/>
                    <a:pt x="2315" y="10558"/>
                    <a:pt x="6437" y="6437"/>
                  </a:cubicBezTo>
                  <a:cubicBezTo>
                    <a:pt x="10558" y="2315"/>
                    <a:pt x="16148" y="0"/>
                    <a:pt x="21977" y="0"/>
                  </a:cubicBezTo>
                  <a:close/>
                </a:path>
              </a:pathLst>
            </a:custGeom>
            <a:solidFill>
              <a:srgbClr val="3972F0"/>
            </a:solidFill>
          </p:spPr>
        </p:sp>
        <p:sp>
          <p:nvSpPr>
            <p:cNvPr name="TextBox 9" id="9"/>
            <p:cNvSpPr txBox="true"/>
            <p:nvPr/>
          </p:nvSpPr>
          <p:spPr>
            <a:xfrm>
              <a:off x="0" y="-38100"/>
              <a:ext cx="4731803" cy="3420927"/>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8666288" y="9217983"/>
            <a:ext cx="2138034" cy="2138034"/>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628650" cap="sq">
              <a:gradFill>
                <a:gsLst>
                  <a:gs pos="0">
                    <a:srgbClr val="3972F0">
                      <a:alpha val="100000"/>
                    </a:srgbClr>
                  </a:gs>
                  <a:gs pos="100000">
                    <a:srgbClr val="1CDAFF">
                      <a:alpha val="100000"/>
                    </a:srgbClr>
                  </a:gs>
                </a:gsLst>
                <a:lin ang="5400000"/>
              </a:gradFill>
              <a:prstDash val="solid"/>
              <a:miter/>
            </a:ln>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3" id="13"/>
          <p:cNvSpPr/>
          <p:nvPr/>
        </p:nvSpPr>
        <p:spPr>
          <a:xfrm flipH="false" flipV="false" rot="0">
            <a:off x="15492434" y="7876025"/>
            <a:ext cx="1766866" cy="969568"/>
          </a:xfrm>
          <a:custGeom>
            <a:avLst/>
            <a:gdLst/>
            <a:ahLst/>
            <a:cxnLst/>
            <a:rect r="r" b="b" t="t" l="l"/>
            <a:pathLst>
              <a:path h="969568" w="1766866">
                <a:moveTo>
                  <a:pt x="0" y="0"/>
                </a:moveTo>
                <a:lnTo>
                  <a:pt x="1766866" y="0"/>
                </a:lnTo>
                <a:lnTo>
                  <a:pt x="1766866" y="969568"/>
                </a:lnTo>
                <a:lnTo>
                  <a:pt x="0" y="96956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4" id="14"/>
          <p:cNvSpPr/>
          <p:nvPr/>
        </p:nvSpPr>
        <p:spPr>
          <a:xfrm flipH="false" flipV="false" rot="0">
            <a:off x="7477266" y="1497656"/>
            <a:ext cx="1766866" cy="969568"/>
          </a:xfrm>
          <a:custGeom>
            <a:avLst/>
            <a:gdLst/>
            <a:ahLst/>
            <a:cxnLst/>
            <a:rect r="r" b="b" t="t" l="l"/>
            <a:pathLst>
              <a:path h="969568" w="1766866">
                <a:moveTo>
                  <a:pt x="0" y="0"/>
                </a:moveTo>
                <a:lnTo>
                  <a:pt x="1766866" y="0"/>
                </a:lnTo>
                <a:lnTo>
                  <a:pt x="1766866" y="969568"/>
                </a:lnTo>
                <a:lnTo>
                  <a:pt x="0" y="96956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5" id="15"/>
          <p:cNvSpPr/>
          <p:nvPr/>
        </p:nvSpPr>
        <p:spPr>
          <a:xfrm flipH="false" flipV="false" rot="2599173">
            <a:off x="16941766" y="6930382"/>
            <a:ext cx="635068" cy="585453"/>
          </a:xfrm>
          <a:custGeom>
            <a:avLst/>
            <a:gdLst/>
            <a:ahLst/>
            <a:cxnLst/>
            <a:rect r="r" b="b" t="t" l="l"/>
            <a:pathLst>
              <a:path h="585453" w="635068">
                <a:moveTo>
                  <a:pt x="0" y="0"/>
                </a:moveTo>
                <a:lnTo>
                  <a:pt x="635068" y="0"/>
                </a:lnTo>
                <a:lnTo>
                  <a:pt x="635068" y="585453"/>
                </a:lnTo>
                <a:lnTo>
                  <a:pt x="0" y="585453"/>
                </a:lnTo>
                <a:lnTo>
                  <a:pt x="0" y="0"/>
                </a:lnTo>
                <a:close/>
              </a:path>
            </a:pathLst>
          </a:custGeom>
          <a:blipFill>
            <a:blip r:embed="rId4">
              <a:extLst>
                <a:ext uri="{96DAC541-7B7A-43D3-8B79-37D633B846F1}">
                  <asvg:svgBlip xmlns:asvg="http://schemas.microsoft.com/office/drawing/2016/SVG/main" r:embed="rId5"/>
                </a:ext>
              </a:extLst>
            </a:blip>
            <a:stretch>
              <a:fillRect l="-31484" t="-39236" r="-39297" b="-46019"/>
            </a:stretch>
          </a:blipFill>
        </p:spPr>
      </p:sp>
      <p:sp>
        <p:nvSpPr>
          <p:cNvPr name="Freeform 16" id="16"/>
          <p:cNvSpPr/>
          <p:nvPr/>
        </p:nvSpPr>
        <p:spPr>
          <a:xfrm flipH="false" flipV="false" rot="2599173">
            <a:off x="8656053" y="2185706"/>
            <a:ext cx="969701" cy="893943"/>
          </a:xfrm>
          <a:custGeom>
            <a:avLst/>
            <a:gdLst/>
            <a:ahLst/>
            <a:cxnLst/>
            <a:rect r="r" b="b" t="t" l="l"/>
            <a:pathLst>
              <a:path h="893943" w="969701">
                <a:moveTo>
                  <a:pt x="0" y="0"/>
                </a:moveTo>
                <a:lnTo>
                  <a:pt x="969701" y="0"/>
                </a:lnTo>
                <a:lnTo>
                  <a:pt x="969701" y="893943"/>
                </a:lnTo>
                <a:lnTo>
                  <a:pt x="0" y="893943"/>
                </a:lnTo>
                <a:lnTo>
                  <a:pt x="0" y="0"/>
                </a:lnTo>
                <a:close/>
              </a:path>
            </a:pathLst>
          </a:custGeom>
          <a:blipFill>
            <a:blip r:embed="rId4">
              <a:extLst>
                <a:ext uri="{96DAC541-7B7A-43D3-8B79-37D633B846F1}">
                  <asvg:svgBlip xmlns:asvg="http://schemas.microsoft.com/office/drawing/2016/SVG/main" r:embed="rId5"/>
                </a:ext>
              </a:extLst>
            </a:blip>
            <a:stretch>
              <a:fillRect l="-31484" t="-39236" r="-39297" b="-46019"/>
            </a:stretch>
          </a:blipFill>
        </p:spPr>
      </p:sp>
      <p:sp>
        <p:nvSpPr>
          <p:cNvPr name="TextBox 17" id="17"/>
          <p:cNvSpPr txBox="true"/>
          <p:nvPr/>
        </p:nvSpPr>
        <p:spPr>
          <a:xfrm rot="0">
            <a:off x="10018771" y="3233357"/>
            <a:ext cx="5999523" cy="464821"/>
          </a:xfrm>
          <a:prstGeom prst="rect">
            <a:avLst/>
          </a:prstGeom>
        </p:spPr>
        <p:txBody>
          <a:bodyPr anchor="t" rtlCol="false" tIns="0" lIns="0" bIns="0" rIns="0">
            <a:spAutoFit/>
          </a:bodyPr>
          <a:lstStyle/>
          <a:p>
            <a:pPr algn="ctr">
              <a:lnSpc>
                <a:spcPts val="3779"/>
              </a:lnSpc>
              <a:spcBef>
                <a:spcPct val="0"/>
              </a:spcBef>
            </a:pPr>
            <a:r>
              <a:rPr lang="en-US" b="true" sz="2699">
                <a:solidFill>
                  <a:srgbClr val="15CC1E"/>
                </a:solidFill>
                <a:latin typeface="Canva Sans Bold"/>
                <a:ea typeface="Canva Sans Bold"/>
                <a:cs typeface="Canva Sans Bold"/>
                <a:sym typeface="Canva Sans Bold"/>
              </a:rPr>
              <a:t>Good Loans Profit: +$65.5 Million</a:t>
            </a:r>
          </a:p>
        </p:txBody>
      </p:sp>
      <p:sp>
        <p:nvSpPr>
          <p:cNvPr name="TextBox 18" id="18"/>
          <p:cNvSpPr txBox="true"/>
          <p:nvPr/>
        </p:nvSpPr>
        <p:spPr>
          <a:xfrm rot="0">
            <a:off x="10251955" y="4266704"/>
            <a:ext cx="5999523" cy="464821"/>
          </a:xfrm>
          <a:prstGeom prst="rect">
            <a:avLst/>
          </a:prstGeom>
        </p:spPr>
        <p:txBody>
          <a:bodyPr anchor="t" rtlCol="false" tIns="0" lIns="0" bIns="0" rIns="0">
            <a:spAutoFit/>
          </a:bodyPr>
          <a:lstStyle/>
          <a:p>
            <a:pPr algn="ctr">
              <a:lnSpc>
                <a:spcPts val="3779"/>
              </a:lnSpc>
              <a:spcBef>
                <a:spcPct val="0"/>
              </a:spcBef>
            </a:pPr>
            <a:r>
              <a:rPr lang="en-US" b="true" sz="2699">
                <a:solidFill>
                  <a:srgbClr val="FF3131"/>
                </a:solidFill>
                <a:latin typeface="Canva Sans Bold"/>
                <a:ea typeface="Canva Sans Bold"/>
                <a:cs typeface="Canva Sans Bold"/>
                <a:sym typeface="Canva Sans Bold"/>
              </a:rPr>
              <a:t>Bad Loans Loss: -$28.2 Million</a:t>
            </a:r>
          </a:p>
        </p:txBody>
      </p:sp>
      <p:sp>
        <p:nvSpPr>
          <p:cNvPr name="TextBox 19" id="19"/>
          <p:cNvSpPr txBox="true"/>
          <p:nvPr/>
        </p:nvSpPr>
        <p:spPr>
          <a:xfrm rot="0">
            <a:off x="10251955" y="5303025"/>
            <a:ext cx="5999523" cy="464821"/>
          </a:xfrm>
          <a:prstGeom prst="rect">
            <a:avLst/>
          </a:prstGeom>
        </p:spPr>
        <p:txBody>
          <a:bodyPr anchor="t" rtlCol="false" tIns="0" lIns="0" bIns="0" rIns="0">
            <a:spAutoFit/>
          </a:bodyPr>
          <a:lstStyle/>
          <a:p>
            <a:pPr algn="ctr">
              <a:lnSpc>
                <a:spcPts val="3779"/>
              </a:lnSpc>
              <a:spcBef>
                <a:spcPct val="0"/>
              </a:spcBef>
            </a:pPr>
            <a:r>
              <a:rPr lang="en-US" b="true" sz="2699">
                <a:solidFill>
                  <a:srgbClr val="1894C5"/>
                </a:solidFill>
                <a:latin typeface="Canva Sans Bold"/>
                <a:ea typeface="Canva Sans Bold"/>
                <a:cs typeface="Canva Sans Bold"/>
                <a:sym typeface="Canva Sans Bold"/>
              </a:rPr>
              <a:t>Actual Net Gain: $37.3 Million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457712" y="-1307820"/>
            <a:ext cx="5051305" cy="12844173"/>
            <a:chOff x="0" y="0"/>
            <a:chExt cx="1330385" cy="3382827"/>
          </a:xfrm>
        </p:grpSpPr>
        <p:sp>
          <p:nvSpPr>
            <p:cNvPr name="Freeform 3" id="3"/>
            <p:cNvSpPr/>
            <p:nvPr/>
          </p:nvSpPr>
          <p:spPr>
            <a:xfrm flipH="false" flipV="false" rot="0">
              <a:off x="0" y="0"/>
              <a:ext cx="1330385" cy="3382827"/>
            </a:xfrm>
            <a:custGeom>
              <a:avLst/>
              <a:gdLst/>
              <a:ahLst/>
              <a:cxnLst/>
              <a:rect r="r" b="b" t="t" l="l"/>
              <a:pathLst>
                <a:path h="3382827" w="1330385">
                  <a:moveTo>
                    <a:pt x="78166" y="0"/>
                  </a:moveTo>
                  <a:lnTo>
                    <a:pt x="1252219" y="0"/>
                  </a:lnTo>
                  <a:cubicBezTo>
                    <a:pt x="1272950" y="0"/>
                    <a:pt x="1292832" y="8235"/>
                    <a:pt x="1307491" y="22894"/>
                  </a:cubicBezTo>
                  <a:cubicBezTo>
                    <a:pt x="1322150" y="37553"/>
                    <a:pt x="1330385" y="57435"/>
                    <a:pt x="1330385" y="78166"/>
                  </a:cubicBezTo>
                  <a:lnTo>
                    <a:pt x="1330385" y="3304662"/>
                  </a:lnTo>
                  <a:cubicBezTo>
                    <a:pt x="1330385" y="3325392"/>
                    <a:pt x="1322150" y="3345274"/>
                    <a:pt x="1307491" y="3359933"/>
                  </a:cubicBezTo>
                  <a:cubicBezTo>
                    <a:pt x="1292832" y="3374592"/>
                    <a:pt x="1272950" y="3382827"/>
                    <a:pt x="1252219" y="3382827"/>
                  </a:cubicBezTo>
                  <a:lnTo>
                    <a:pt x="78166" y="3382827"/>
                  </a:lnTo>
                  <a:cubicBezTo>
                    <a:pt x="57435" y="3382827"/>
                    <a:pt x="37553" y="3374592"/>
                    <a:pt x="22894" y="3359933"/>
                  </a:cubicBezTo>
                  <a:cubicBezTo>
                    <a:pt x="8235" y="3345274"/>
                    <a:pt x="0" y="3325392"/>
                    <a:pt x="0" y="3304662"/>
                  </a:cubicBezTo>
                  <a:lnTo>
                    <a:pt x="0" y="78166"/>
                  </a:lnTo>
                  <a:cubicBezTo>
                    <a:pt x="0" y="57435"/>
                    <a:pt x="8235" y="37553"/>
                    <a:pt x="22894" y="22894"/>
                  </a:cubicBezTo>
                  <a:cubicBezTo>
                    <a:pt x="37553" y="8235"/>
                    <a:pt x="57435" y="0"/>
                    <a:pt x="78166" y="0"/>
                  </a:cubicBezTo>
                  <a:close/>
                </a:path>
              </a:pathLst>
            </a:custGeom>
            <a:solidFill>
              <a:srgbClr val="3972F0"/>
            </a:solidFill>
          </p:spPr>
        </p:sp>
        <p:sp>
          <p:nvSpPr>
            <p:cNvPr name="TextBox 4" id="4"/>
            <p:cNvSpPr txBox="true"/>
            <p:nvPr/>
          </p:nvSpPr>
          <p:spPr>
            <a:xfrm>
              <a:off x="0" y="-38100"/>
              <a:ext cx="1330385" cy="3420927"/>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8803348" y="842233"/>
            <a:ext cx="1673561" cy="1673561"/>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972F0">
                    <a:alpha val="100000"/>
                  </a:srgbClr>
                </a:gs>
                <a:gs pos="100000">
                  <a:srgbClr val="1CDAFF">
                    <a:alpha val="100000"/>
                  </a:srgbClr>
                </a:gs>
              </a:gsLst>
              <a:lin ang="5400000"/>
            </a:gra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9637420" y="6614934"/>
            <a:ext cx="636473" cy="636473"/>
          </a:xfrm>
          <a:custGeom>
            <a:avLst/>
            <a:gdLst/>
            <a:ahLst/>
            <a:cxnLst/>
            <a:rect r="r" b="b" t="t" l="l"/>
            <a:pathLst>
              <a:path h="636473" w="636473">
                <a:moveTo>
                  <a:pt x="0" y="0"/>
                </a:moveTo>
                <a:lnTo>
                  <a:pt x="636473" y="0"/>
                </a:lnTo>
                <a:lnTo>
                  <a:pt x="636473" y="636473"/>
                </a:lnTo>
                <a:lnTo>
                  <a:pt x="0" y="63647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9653516" y="7434981"/>
            <a:ext cx="604282" cy="604282"/>
          </a:xfrm>
          <a:custGeom>
            <a:avLst/>
            <a:gdLst/>
            <a:ahLst/>
            <a:cxnLst/>
            <a:rect r="r" b="b" t="t" l="l"/>
            <a:pathLst>
              <a:path h="604282" w="604282">
                <a:moveTo>
                  <a:pt x="0" y="0"/>
                </a:moveTo>
                <a:lnTo>
                  <a:pt x="604281" y="0"/>
                </a:lnTo>
                <a:lnTo>
                  <a:pt x="604281" y="604281"/>
                </a:lnTo>
                <a:lnTo>
                  <a:pt x="0" y="60428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0" id="10"/>
          <p:cNvSpPr txBox="true"/>
          <p:nvPr/>
        </p:nvSpPr>
        <p:spPr>
          <a:xfrm rot="0">
            <a:off x="1028700" y="493298"/>
            <a:ext cx="7110447" cy="1562100"/>
          </a:xfrm>
          <a:prstGeom prst="rect">
            <a:avLst/>
          </a:prstGeom>
        </p:spPr>
        <p:txBody>
          <a:bodyPr anchor="t" rtlCol="false" tIns="0" lIns="0" bIns="0" rIns="0">
            <a:spAutoFit/>
          </a:bodyPr>
          <a:lstStyle/>
          <a:p>
            <a:pPr algn="l">
              <a:lnSpc>
                <a:spcPts val="6299"/>
              </a:lnSpc>
            </a:pPr>
            <a:r>
              <a:rPr lang="en-US" sz="4500" spc="-315" b="true">
                <a:solidFill>
                  <a:srgbClr val="000000"/>
                </a:solidFill>
                <a:latin typeface="Open Sauce Bold"/>
                <a:ea typeface="Open Sauce Bold"/>
                <a:cs typeface="Open Sauce Bold"/>
                <a:sym typeface="Open Sauce Bold"/>
              </a:rPr>
              <a:t>Our Recommendations: A Data-Driven Path Forward</a:t>
            </a:r>
          </a:p>
        </p:txBody>
      </p:sp>
      <p:sp>
        <p:nvSpPr>
          <p:cNvPr name="TextBox 11" id="11"/>
          <p:cNvSpPr txBox="true"/>
          <p:nvPr/>
        </p:nvSpPr>
        <p:spPr>
          <a:xfrm rot="0">
            <a:off x="935061" y="2151356"/>
            <a:ext cx="8160412" cy="7744354"/>
          </a:xfrm>
          <a:prstGeom prst="rect">
            <a:avLst/>
          </a:prstGeom>
        </p:spPr>
        <p:txBody>
          <a:bodyPr anchor="t" rtlCol="false" tIns="0" lIns="0" bIns="0" rIns="0">
            <a:spAutoFit/>
          </a:bodyPr>
          <a:lstStyle/>
          <a:p>
            <a:pPr algn="just" marL="562238" indent="-281119" lvl="1">
              <a:lnSpc>
                <a:spcPts val="3645"/>
              </a:lnSpc>
              <a:buAutoNum type="arabicPeriod" startAt="1"/>
            </a:pPr>
            <a:r>
              <a:rPr lang="en-US" b="true" sz="2604">
                <a:solidFill>
                  <a:srgbClr val="000000"/>
                </a:solidFill>
                <a:latin typeface="Open Sauce Bold"/>
                <a:ea typeface="Open Sauce Bold"/>
                <a:cs typeface="Open Sauce Bold"/>
                <a:sym typeface="Open Sauce Bold"/>
              </a:rPr>
              <a:t>Refine Risk Assessment:</a:t>
            </a:r>
            <a:r>
              <a:rPr lang="en-US" sz="2604">
                <a:solidFill>
                  <a:srgbClr val="000000"/>
                </a:solidFill>
                <a:latin typeface="Open Sauce"/>
                <a:ea typeface="Open Sauce"/>
                <a:cs typeface="Open Sauce"/>
                <a:sym typeface="Open Sauce"/>
              </a:rPr>
              <a:t> </a:t>
            </a:r>
          </a:p>
          <a:p>
            <a:pPr algn="just" marL="562238" indent="-281119" lvl="1">
              <a:lnSpc>
                <a:spcPts val="3645"/>
              </a:lnSpc>
              <a:buFont typeface="Arial"/>
              <a:buChar char="•"/>
            </a:pPr>
            <a:r>
              <a:rPr lang="en-US" sz="2604">
                <a:solidFill>
                  <a:srgbClr val="000000"/>
                </a:solidFill>
                <a:latin typeface="Open Sauce"/>
                <a:ea typeface="Open Sauce"/>
                <a:cs typeface="Open Sauce"/>
                <a:sym typeface="Open Sauce"/>
              </a:rPr>
              <a:t>Action: Launch a targeted analysis on the 5,333 'Charged Off' loans. Identify common traits (e.g., DTI, grade, purpose) of defaulting borrowers to tighten the loan approval criteria for new applicants.</a:t>
            </a:r>
          </a:p>
          <a:p>
            <a:pPr algn="just" marL="562238" indent="-281119" lvl="1">
              <a:lnSpc>
                <a:spcPts val="3645"/>
              </a:lnSpc>
              <a:buAutoNum type="arabicPeriod" startAt="1"/>
            </a:pPr>
            <a:r>
              <a:rPr lang="en-US" b="true" sz="2604">
                <a:solidFill>
                  <a:srgbClr val="000000"/>
                </a:solidFill>
                <a:latin typeface="Open Sauce Bold"/>
                <a:ea typeface="Open Sauce Bold"/>
                <a:cs typeface="Open Sauce Bold"/>
                <a:sym typeface="Open Sauce Bold"/>
              </a:rPr>
              <a:t>Focus Marketing Efforts:</a:t>
            </a:r>
            <a:r>
              <a:rPr lang="en-US" sz="2604">
                <a:solidFill>
                  <a:srgbClr val="000000"/>
                </a:solidFill>
                <a:latin typeface="Open Sauce"/>
                <a:ea typeface="Open Sauce"/>
                <a:cs typeface="Open Sauce"/>
                <a:sym typeface="Open Sauce"/>
              </a:rPr>
              <a:t> </a:t>
            </a:r>
          </a:p>
          <a:p>
            <a:pPr algn="just" marL="562238" indent="-281119" lvl="1">
              <a:lnSpc>
                <a:spcPts val="3645"/>
              </a:lnSpc>
              <a:buFont typeface="Arial"/>
              <a:buChar char="•"/>
            </a:pPr>
            <a:r>
              <a:rPr lang="en-US" sz="2604">
                <a:solidFill>
                  <a:srgbClr val="000000"/>
                </a:solidFill>
                <a:latin typeface="Open Sauce"/>
                <a:ea typeface="Open Sauce"/>
                <a:cs typeface="Open Sauce"/>
                <a:sym typeface="Open Sauce"/>
              </a:rPr>
              <a:t>Action: Double down on marketing campaigns that target customers looking for "Debt Consolidation," as this is our proven primary market.</a:t>
            </a:r>
          </a:p>
          <a:p>
            <a:pPr algn="just" marL="562238" indent="-281119" lvl="1">
              <a:lnSpc>
                <a:spcPts val="3645"/>
              </a:lnSpc>
              <a:buAutoNum type="arabicPeriod" startAt="1"/>
            </a:pPr>
            <a:r>
              <a:rPr lang="en-US" b="true" sz="2604">
                <a:solidFill>
                  <a:srgbClr val="000000"/>
                </a:solidFill>
                <a:latin typeface="Open Sauce Bold"/>
                <a:ea typeface="Open Sauce Bold"/>
                <a:cs typeface="Open Sauce Bold"/>
                <a:sym typeface="Open Sauce Bold"/>
              </a:rPr>
              <a:t>Target High-Value Segments:</a:t>
            </a:r>
            <a:r>
              <a:rPr lang="en-US" sz="2604">
                <a:solidFill>
                  <a:srgbClr val="000000"/>
                </a:solidFill>
                <a:latin typeface="Open Sauce"/>
                <a:ea typeface="Open Sauce"/>
                <a:cs typeface="Open Sauce"/>
                <a:sym typeface="Open Sauce"/>
              </a:rPr>
              <a:t> </a:t>
            </a:r>
          </a:p>
          <a:p>
            <a:pPr algn="just" marL="562238" indent="-281119" lvl="1">
              <a:lnSpc>
                <a:spcPts val="3645"/>
              </a:lnSpc>
              <a:buFont typeface="Arial"/>
              <a:buChar char="•"/>
            </a:pPr>
            <a:r>
              <a:rPr lang="en-US" sz="2604">
                <a:solidFill>
                  <a:srgbClr val="000000"/>
                </a:solidFill>
                <a:latin typeface="Open Sauce"/>
                <a:ea typeface="Open Sauce"/>
                <a:cs typeface="Open Sauce"/>
                <a:sym typeface="Open Sauce"/>
              </a:rPr>
              <a:t>Action: Develop a targeted marketing campaign or a premium loan product for our most valuable segment: customers with '10+ years' of employment and existing mortgages.</a:t>
            </a:r>
          </a:p>
          <a:p>
            <a:pPr algn="just">
              <a:lnSpc>
                <a:spcPts val="3645"/>
              </a:lnSpc>
            </a:pPr>
          </a:p>
        </p:txBody>
      </p:sp>
      <p:sp>
        <p:nvSpPr>
          <p:cNvPr name="Freeform 12" id="12"/>
          <p:cNvSpPr/>
          <p:nvPr/>
        </p:nvSpPr>
        <p:spPr>
          <a:xfrm flipH="false" flipV="false" rot="0">
            <a:off x="-168881" y="1679013"/>
            <a:ext cx="1766866" cy="969568"/>
          </a:xfrm>
          <a:custGeom>
            <a:avLst/>
            <a:gdLst/>
            <a:ahLst/>
            <a:cxnLst/>
            <a:rect r="r" b="b" t="t" l="l"/>
            <a:pathLst>
              <a:path h="969568" w="1766866">
                <a:moveTo>
                  <a:pt x="0" y="0"/>
                </a:moveTo>
                <a:lnTo>
                  <a:pt x="1766867" y="0"/>
                </a:lnTo>
                <a:lnTo>
                  <a:pt x="1766867" y="969568"/>
                </a:lnTo>
                <a:lnTo>
                  <a:pt x="0" y="96956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3" id="13"/>
          <p:cNvSpPr/>
          <p:nvPr/>
        </p:nvSpPr>
        <p:spPr>
          <a:xfrm flipH="false" flipV="false" rot="0">
            <a:off x="15690846" y="9035021"/>
            <a:ext cx="1568454" cy="860689"/>
          </a:xfrm>
          <a:custGeom>
            <a:avLst/>
            <a:gdLst/>
            <a:ahLst/>
            <a:cxnLst/>
            <a:rect r="r" b="b" t="t" l="l"/>
            <a:pathLst>
              <a:path h="860689" w="1568454">
                <a:moveTo>
                  <a:pt x="0" y="0"/>
                </a:moveTo>
                <a:lnTo>
                  <a:pt x="1568454" y="0"/>
                </a:lnTo>
                <a:lnTo>
                  <a:pt x="1568454" y="860689"/>
                </a:lnTo>
                <a:lnTo>
                  <a:pt x="0" y="86068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14" id="14"/>
          <p:cNvGrpSpPr/>
          <p:nvPr/>
        </p:nvGrpSpPr>
        <p:grpSpPr>
          <a:xfrm rot="0">
            <a:off x="-1303593" y="8797527"/>
            <a:ext cx="3122391" cy="3122391"/>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972F0">
                    <a:alpha val="100000"/>
                  </a:srgbClr>
                </a:gs>
                <a:gs pos="100000">
                  <a:srgbClr val="1CDAFF">
                    <a:alpha val="100000"/>
                  </a:srgbClr>
                </a:gs>
              </a:gsLst>
              <a:lin ang="5400000"/>
            </a:gra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15947453" y="4125674"/>
            <a:ext cx="1977186" cy="1977186"/>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628650" cap="sq">
              <a:gradFill>
                <a:gsLst>
                  <a:gs pos="0">
                    <a:srgbClr val="3972F0">
                      <a:alpha val="100000"/>
                    </a:srgbClr>
                  </a:gs>
                  <a:gs pos="100000">
                    <a:srgbClr val="1CDAFF">
                      <a:alpha val="100000"/>
                    </a:srgbClr>
                  </a:gs>
                </a:gsLst>
                <a:lin ang="5400000"/>
              </a:gradFill>
              <a:prstDash val="solid"/>
              <a:miter/>
            </a:ln>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20" id="20"/>
          <p:cNvSpPr/>
          <p:nvPr/>
        </p:nvSpPr>
        <p:spPr>
          <a:xfrm flipH="false" flipV="false" rot="2599173">
            <a:off x="15948778" y="8540487"/>
            <a:ext cx="630036" cy="580815"/>
          </a:xfrm>
          <a:custGeom>
            <a:avLst/>
            <a:gdLst/>
            <a:ahLst/>
            <a:cxnLst/>
            <a:rect r="r" b="b" t="t" l="l"/>
            <a:pathLst>
              <a:path h="580815" w="630036">
                <a:moveTo>
                  <a:pt x="0" y="0"/>
                </a:moveTo>
                <a:lnTo>
                  <a:pt x="630036" y="0"/>
                </a:lnTo>
                <a:lnTo>
                  <a:pt x="630036" y="580814"/>
                </a:lnTo>
                <a:lnTo>
                  <a:pt x="0" y="580814"/>
                </a:lnTo>
                <a:lnTo>
                  <a:pt x="0" y="0"/>
                </a:lnTo>
                <a:close/>
              </a:path>
            </a:pathLst>
          </a:custGeom>
          <a:blipFill>
            <a:blip r:embed="rId8">
              <a:extLst>
                <a:ext uri="{96DAC541-7B7A-43D3-8B79-37D633B846F1}">
                  <asvg:svgBlip xmlns:asvg="http://schemas.microsoft.com/office/drawing/2016/SVG/main" r:embed="rId9"/>
                </a:ext>
              </a:extLst>
            </a:blip>
            <a:stretch>
              <a:fillRect l="-31484" t="-39236" r="-39297" b="-46019"/>
            </a:stretch>
          </a:blipFill>
        </p:spPr>
      </p:sp>
      <p:sp>
        <p:nvSpPr>
          <p:cNvPr name="Freeform 21" id="21"/>
          <p:cNvSpPr/>
          <p:nvPr/>
        </p:nvSpPr>
        <p:spPr>
          <a:xfrm flipH="false" flipV="false" rot="0">
            <a:off x="11577673" y="569498"/>
            <a:ext cx="2441513" cy="2869300"/>
          </a:xfrm>
          <a:custGeom>
            <a:avLst/>
            <a:gdLst/>
            <a:ahLst/>
            <a:cxnLst/>
            <a:rect r="r" b="b" t="t" l="l"/>
            <a:pathLst>
              <a:path h="2869300" w="2441513">
                <a:moveTo>
                  <a:pt x="0" y="0"/>
                </a:moveTo>
                <a:lnTo>
                  <a:pt x="2441513" y="0"/>
                </a:lnTo>
                <a:lnTo>
                  <a:pt x="2441513" y="2869300"/>
                </a:lnTo>
                <a:lnTo>
                  <a:pt x="0" y="28693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22" id="22"/>
          <p:cNvSpPr/>
          <p:nvPr/>
        </p:nvSpPr>
        <p:spPr>
          <a:xfrm flipH="false" flipV="false" rot="0">
            <a:off x="11577673" y="3906086"/>
            <a:ext cx="2474827" cy="2474827"/>
          </a:xfrm>
          <a:custGeom>
            <a:avLst/>
            <a:gdLst/>
            <a:ahLst/>
            <a:cxnLst/>
            <a:rect r="r" b="b" t="t" l="l"/>
            <a:pathLst>
              <a:path h="2474827" w="2474827">
                <a:moveTo>
                  <a:pt x="0" y="0"/>
                </a:moveTo>
                <a:lnTo>
                  <a:pt x="2474827" y="0"/>
                </a:lnTo>
                <a:lnTo>
                  <a:pt x="2474827" y="2474828"/>
                </a:lnTo>
                <a:lnTo>
                  <a:pt x="0" y="2474828"/>
                </a:lnTo>
                <a:lnTo>
                  <a:pt x="0" y="0"/>
                </a:lnTo>
                <a:close/>
              </a:path>
            </a:pathLst>
          </a:custGeom>
          <a:blipFill>
            <a:blip r:embed="rId12">
              <a:extLst>
                <a:ext uri="{96DAC541-7B7A-43D3-8B79-37D633B846F1}">
                  <asvg:svgBlip xmlns:asvg="http://schemas.microsoft.com/office/drawing/2016/SVG/main" r:embed="rId12"/>
                </a:ext>
              </a:extLst>
            </a:blip>
            <a:stretch>
              <a:fillRect l="0" t="0" r="0" b="0"/>
            </a:stretch>
          </a:blipFill>
        </p:spPr>
      </p:sp>
      <p:sp>
        <p:nvSpPr>
          <p:cNvPr name="Freeform 23" id="23"/>
          <p:cNvSpPr/>
          <p:nvPr/>
        </p:nvSpPr>
        <p:spPr>
          <a:xfrm flipH="false" flipV="false" rot="0">
            <a:off x="11828007" y="7038110"/>
            <a:ext cx="2453249" cy="2220190"/>
          </a:xfrm>
          <a:custGeom>
            <a:avLst/>
            <a:gdLst/>
            <a:ahLst/>
            <a:cxnLst/>
            <a:rect r="r" b="b" t="t" l="l"/>
            <a:pathLst>
              <a:path h="2220190" w="2453249">
                <a:moveTo>
                  <a:pt x="0" y="0"/>
                </a:moveTo>
                <a:lnTo>
                  <a:pt x="2453249" y="0"/>
                </a:lnTo>
                <a:lnTo>
                  <a:pt x="2453249" y="2220190"/>
                </a:lnTo>
                <a:lnTo>
                  <a:pt x="0" y="2220190"/>
                </a:lnTo>
                <a:lnTo>
                  <a:pt x="0" y="0"/>
                </a:lnTo>
                <a:close/>
              </a:path>
            </a:pathLst>
          </a:custGeom>
          <a:blipFill>
            <a:blip r:embed="rId13"/>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455734" y="4122096"/>
            <a:ext cx="2395329" cy="2395329"/>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628650" cap="sq">
              <a:gradFill>
                <a:gsLst>
                  <a:gs pos="0">
                    <a:srgbClr val="3972F0">
                      <a:alpha val="100000"/>
                    </a:srgbClr>
                  </a:gs>
                  <a:gs pos="100000">
                    <a:srgbClr val="1CDAFF">
                      <a:alpha val="100000"/>
                    </a:srgbClr>
                  </a:gs>
                </a:gsLst>
                <a:lin ang="5400000"/>
              </a:gradFill>
              <a:prstDash val="solid"/>
              <a:miter/>
            </a:ln>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0" y="2131123"/>
            <a:ext cx="18288000" cy="9396556"/>
            <a:chOff x="0" y="0"/>
            <a:chExt cx="4816593" cy="2474813"/>
          </a:xfrm>
        </p:grpSpPr>
        <p:sp>
          <p:nvSpPr>
            <p:cNvPr name="Freeform 6" id="6"/>
            <p:cNvSpPr/>
            <p:nvPr/>
          </p:nvSpPr>
          <p:spPr>
            <a:xfrm flipH="false" flipV="false" rot="0">
              <a:off x="0" y="0"/>
              <a:ext cx="4816592" cy="2474813"/>
            </a:xfrm>
            <a:custGeom>
              <a:avLst/>
              <a:gdLst/>
              <a:ahLst/>
              <a:cxnLst/>
              <a:rect r="r" b="b" t="t" l="l"/>
              <a:pathLst>
                <a:path h="2474813" w="4816592">
                  <a:moveTo>
                    <a:pt x="21590" y="0"/>
                  </a:moveTo>
                  <a:lnTo>
                    <a:pt x="4795002" y="0"/>
                  </a:lnTo>
                  <a:cubicBezTo>
                    <a:pt x="4800728" y="0"/>
                    <a:pt x="4806220" y="2275"/>
                    <a:pt x="4810269" y="6324"/>
                  </a:cubicBezTo>
                  <a:cubicBezTo>
                    <a:pt x="4814318" y="10372"/>
                    <a:pt x="4816592" y="15864"/>
                    <a:pt x="4816592" y="21590"/>
                  </a:cubicBezTo>
                  <a:lnTo>
                    <a:pt x="4816592" y="2453223"/>
                  </a:lnTo>
                  <a:cubicBezTo>
                    <a:pt x="4816592" y="2465147"/>
                    <a:pt x="4806926" y="2474813"/>
                    <a:pt x="4795002" y="2474813"/>
                  </a:cubicBezTo>
                  <a:lnTo>
                    <a:pt x="21590" y="2474813"/>
                  </a:lnTo>
                  <a:cubicBezTo>
                    <a:pt x="15864" y="2474813"/>
                    <a:pt x="10372" y="2472538"/>
                    <a:pt x="6324" y="2468489"/>
                  </a:cubicBezTo>
                  <a:cubicBezTo>
                    <a:pt x="2275" y="2464441"/>
                    <a:pt x="0" y="2458949"/>
                    <a:pt x="0" y="2453223"/>
                  </a:cubicBezTo>
                  <a:lnTo>
                    <a:pt x="0" y="21590"/>
                  </a:lnTo>
                  <a:cubicBezTo>
                    <a:pt x="0" y="9666"/>
                    <a:pt x="9666" y="0"/>
                    <a:pt x="21590" y="0"/>
                  </a:cubicBezTo>
                  <a:close/>
                </a:path>
              </a:pathLst>
            </a:custGeom>
            <a:solidFill>
              <a:srgbClr val="3972F0"/>
            </a:solidFill>
          </p:spPr>
        </p:sp>
        <p:sp>
          <p:nvSpPr>
            <p:cNvPr name="TextBox 7" id="7"/>
            <p:cNvSpPr txBox="true"/>
            <p:nvPr/>
          </p:nvSpPr>
          <p:spPr>
            <a:xfrm>
              <a:off x="0" y="-38100"/>
              <a:ext cx="4816593" cy="2512913"/>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4764998" y="5511876"/>
            <a:ext cx="9529995" cy="9529995"/>
          </a:xfrm>
          <a:custGeom>
            <a:avLst/>
            <a:gdLst/>
            <a:ahLst/>
            <a:cxnLst/>
            <a:rect r="r" b="b" t="t" l="l"/>
            <a:pathLst>
              <a:path h="9529995" w="9529995">
                <a:moveTo>
                  <a:pt x="0" y="0"/>
                </a:moveTo>
                <a:lnTo>
                  <a:pt x="9529996" y="0"/>
                </a:lnTo>
                <a:lnTo>
                  <a:pt x="9529996" y="9529996"/>
                </a:lnTo>
                <a:lnTo>
                  <a:pt x="0" y="9529996"/>
                </a:lnTo>
                <a:lnTo>
                  <a:pt x="0" y="0"/>
                </a:lnTo>
                <a:close/>
              </a:path>
            </a:pathLst>
          </a:custGeom>
          <a:blipFill>
            <a:blip r:embed="rId2">
              <a:alphaModFix amt="46000"/>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6094119" y="-7263081"/>
            <a:ext cx="9529995" cy="9529995"/>
          </a:xfrm>
          <a:custGeom>
            <a:avLst/>
            <a:gdLst/>
            <a:ahLst/>
            <a:cxnLst/>
            <a:rect r="r" b="b" t="t" l="l"/>
            <a:pathLst>
              <a:path h="9529995" w="9529995">
                <a:moveTo>
                  <a:pt x="0" y="0"/>
                </a:moveTo>
                <a:lnTo>
                  <a:pt x="9529996" y="0"/>
                </a:lnTo>
                <a:lnTo>
                  <a:pt x="9529996" y="9529995"/>
                </a:lnTo>
                <a:lnTo>
                  <a:pt x="0" y="9529995"/>
                </a:lnTo>
                <a:lnTo>
                  <a:pt x="0" y="0"/>
                </a:lnTo>
                <a:close/>
              </a:path>
            </a:pathLst>
          </a:custGeom>
          <a:blipFill>
            <a:blip r:embed="rId2">
              <a:alphaModFix amt="46000"/>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168881" y="2131123"/>
            <a:ext cx="1766866" cy="969568"/>
          </a:xfrm>
          <a:custGeom>
            <a:avLst/>
            <a:gdLst/>
            <a:ahLst/>
            <a:cxnLst/>
            <a:rect r="r" b="b" t="t" l="l"/>
            <a:pathLst>
              <a:path h="969568" w="1766866">
                <a:moveTo>
                  <a:pt x="0" y="0"/>
                </a:moveTo>
                <a:lnTo>
                  <a:pt x="1766867" y="0"/>
                </a:lnTo>
                <a:lnTo>
                  <a:pt x="1766867" y="969568"/>
                </a:lnTo>
                <a:lnTo>
                  <a:pt x="0" y="96956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false" rot="0">
            <a:off x="16937137" y="3637312"/>
            <a:ext cx="1766866" cy="969568"/>
          </a:xfrm>
          <a:custGeom>
            <a:avLst/>
            <a:gdLst/>
            <a:ahLst/>
            <a:cxnLst/>
            <a:rect r="r" b="b" t="t" l="l"/>
            <a:pathLst>
              <a:path h="969568" w="1766866">
                <a:moveTo>
                  <a:pt x="0" y="0"/>
                </a:moveTo>
                <a:lnTo>
                  <a:pt x="1766866" y="0"/>
                </a:lnTo>
                <a:lnTo>
                  <a:pt x="1766866" y="969568"/>
                </a:lnTo>
                <a:lnTo>
                  <a:pt x="0" y="96956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2" id="12"/>
          <p:cNvGrpSpPr/>
          <p:nvPr/>
        </p:nvGrpSpPr>
        <p:grpSpPr>
          <a:xfrm rot="0">
            <a:off x="16128024" y="8110547"/>
            <a:ext cx="1692546" cy="1692546"/>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3972F0">
                    <a:alpha val="100000"/>
                  </a:srgbClr>
                </a:gs>
                <a:gs pos="100000">
                  <a:srgbClr val="1CDAFF">
                    <a:alpha val="100000"/>
                  </a:srgbClr>
                </a:gs>
              </a:gsLst>
              <a:lin ang="5400000"/>
            </a:gra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5" id="15"/>
          <p:cNvSpPr/>
          <p:nvPr/>
        </p:nvSpPr>
        <p:spPr>
          <a:xfrm flipH="false" flipV="false" rot="2599173">
            <a:off x="15766333" y="3529757"/>
            <a:ext cx="723382" cy="666868"/>
          </a:xfrm>
          <a:custGeom>
            <a:avLst/>
            <a:gdLst/>
            <a:ahLst/>
            <a:cxnLst/>
            <a:rect r="r" b="b" t="t" l="l"/>
            <a:pathLst>
              <a:path h="666868" w="723382">
                <a:moveTo>
                  <a:pt x="0" y="0"/>
                </a:moveTo>
                <a:lnTo>
                  <a:pt x="723382" y="0"/>
                </a:lnTo>
                <a:lnTo>
                  <a:pt x="723382" y="666868"/>
                </a:lnTo>
                <a:lnTo>
                  <a:pt x="0" y="666868"/>
                </a:lnTo>
                <a:lnTo>
                  <a:pt x="0" y="0"/>
                </a:lnTo>
                <a:close/>
              </a:path>
            </a:pathLst>
          </a:custGeom>
          <a:blipFill>
            <a:blip r:embed="rId6">
              <a:extLst>
                <a:ext uri="{96DAC541-7B7A-43D3-8B79-37D633B846F1}">
                  <asvg:svgBlip xmlns:asvg="http://schemas.microsoft.com/office/drawing/2016/SVG/main" r:embed="rId7"/>
                </a:ext>
              </a:extLst>
            </a:blip>
            <a:stretch>
              <a:fillRect l="-31484" t="-39236" r="-39297" b="-46019"/>
            </a:stretch>
          </a:blipFill>
        </p:spPr>
      </p:sp>
      <p:sp>
        <p:nvSpPr>
          <p:cNvPr name="Freeform 16" id="16"/>
          <p:cNvSpPr/>
          <p:nvPr/>
        </p:nvSpPr>
        <p:spPr>
          <a:xfrm flipH="false" flipV="false" rot="0">
            <a:off x="12014771" y="4427428"/>
            <a:ext cx="5805799" cy="4179993"/>
          </a:xfrm>
          <a:custGeom>
            <a:avLst/>
            <a:gdLst/>
            <a:ahLst/>
            <a:cxnLst/>
            <a:rect r="r" b="b" t="t" l="l"/>
            <a:pathLst>
              <a:path h="4179993" w="5805799">
                <a:moveTo>
                  <a:pt x="0" y="0"/>
                </a:moveTo>
                <a:lnTo>
                  <a:pt x="5805799" y="0"/>
                </a:lnTo>
                <a:lnTo>
                  <a:pt x="5805799" y="4179993"/>
                </a:lnTo>
                <a:lnTo>
                  <a:pt x="0" y="4179993"/>
                </a:lnTo>
                <a:lnTo>
                  <a:pt x="0" y="0"/>
                </a:lnTo>
                <a:close/>
              </a:path>
            </a:pathLst>
          </a:custGeom>
          <a:blipFill>
            <a:blip r:embed="rId8"/>
            <a:stretch>
              <a:fillRect l="-6087" t="0" r="-1975" b="0"/>
            </a:stretch>
          </a:blipFill>
        </p:spPr>
      </p:sp>
      <p:sp>
        <p:nvSpPr>
          <p:cNvPr name="TextBox 17" id="17"/>
          <p:cNvSpPr txBox="true"/>
          <p:nvPr/>
        </p:nvSpPr>
        <p:spPr>
          <a:xfrm rot="0">
            <a:off x="1180171" y="487373"/>
            <a:ext cx="10834600" cy="811530"/>
          </a:xfrm>
          <a:prstGeom prst="rect">
            <a:avLst/>
          </a:prstGeom>
        </p:spPr>
        <p:txBody>
          <a:bodyPr anchor="t" rtlCol="false" tIns="0" lIns="0" bIns="0" rIns="0">
            <a:spAutoFit/>
          </a:bodyPr>
          <a:lstStyle/>
          <a:p>
            <a:pPr algn="l">
              <a:lnSpc>
                <a:spcPts val="6720"/>
              </a:lnSpc>
            </a:pPr>
            <a:r>
              <a:rPr lang="en-US" sz="4800" spc="-336" b="true">
                <a:solidFill>
                  <a:srgbClr val="000000"/>
                </a:solidFill>
                <a:latin typeface="Open Sauce Bold"/>
                <a:ea typeface="Open Sauce Bold"/>
                <a:cs typeface="Open Sauce Bold"/>
                <a:sym typeface="Open Sauce Bold"/>
              </a:rPr>
              <a:t>Conclusion &amp; Project Impact</a:t>
            </a:r>
          </a:p>
        </p:txBody>
      </p:sp>
      <p:sp>
        <p:nvSpPr>
          <p:cNvPr name="TextBox 18" id="18"/>
          <p:cNvSpPr txBox="true"/>
          <p:nvPr/>
        </p:nvSpPr>
        <p:spPr>
          <a:xfrm rot="0">
            <a:off x="274234" y="3806041"/>
            <a:ext cx="11740537" cy="4344797"/>
          </a:xfrm>
          <a:prstGeom prst="rect">
            <a:avLst/>
          </a:prstGeom>
        </p:spPr>
        <p:txBody>
          <a:bodyPr anchor="t" rtlCol="false" tIns="0" lIns="0" bIns="0" rIns="0">
            <a:spAutoFit/>
          </a:bodyPr>
          <a:lstStyle/>
          <a:p>
            <a:pPr algn="l" marL="674914" indent="-337457" lvl="1">
              <a:lnSpc>
                <a:spcPts val="4376"/>
              </a:lnSpc>
              <a:buFont typeface="Arial"/>
              <a:buChar char="•"/>
            </a:pPr>
            <a:r>
              <a:rPr lang="en-US" sz="3126">
                <a:solidFill>
                  <a:srgbClr val="FFFFFF"/>
                </a:solidFill>
                <a:latin typeface="Open Sauce"/>
                <a:ea typeface="Open Sauce"/>
                <a:cs typeface="Open Sauce"/>
                <a:sym typeface="Open Sauce"/>
              </a:rPr>
              <a:t>This project successfully transformed a complex dataset into a clear, reliable, and interactive analytical tool.</a:t>
            </a:r>
          </a:p>
          <a:p>
            <a:pPr algn="l" marL="674914" indent="-337457" lvl="1">
              <a:lnSpc>
                <a:spcPts val="4376"/>
              </a:lnSpc>
              <a:buFont typeface="Arial"/>
              <a:buChar char="•"/>
            </a:pPr>
            <a:r>
              <a:rPr lang="en-US" sz="3126">
                <a:solidFill>
                  <a:srgbClr val="FFFFFF"/>
                </a:solidFill>
                <a:latin typeface="Open Sauce"/>
                <a:ea typeface="Open Sauce"/>
                <a:cs typeface="Open Sauce"/>
                <a:sym typeface="Open Sauce"/>
              </a:rPr>
              <a:t>It uncovered key financial insights, including a $28.2M net loss from defaulted loans, and identified the most valuable customer segments.</a:t>
            </a:r>
          </a:p>
          <a:p>
            <a:pPr algn="l" marL="674914" indent="-337457" lvl="1">
              <a:lnSpc>
                <a:spcPts val="4376"/>
              </a:lnSpc>
              <a:buFont typeface="Arial"/>
              <a:buChar char="•"/>
            </a:pPr>
            <a:r>
              <a:rPr lang="en-US" sz="3126">
                <a:solidFill>
                  <a:srgbClr val="FFFFFF"/>
                </a:solidFill>
                <a:latin typeface="Open Sauce"/>
                <a:ea typeface="Open Sauce"/>
                <a:cs typeface="Open Sauce"/>
                <a:sym typeface="Open Sauce"/>
              </a:rPr>
              <a:t>The dashboard and the data-driven recommendations provide a clear path for the bank to mitigate risk and improve profitability.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DAG0FRolhz0</dc:identifier>
  <dcterms:modified xsi:type="dcterms:W3CDTF">2011-08-01T06:04:30Z</dcterms:modified>
  <cp:revision>1</cp:revision>
  <dc:title>Bank Loan Analysis using SQL and PowerBI</dc:title>
</cp:coreProperties>
</file>

<file path=docProps/thumbnail.jpeg>
</file>